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4" r:id="rId5"/>
    <p:sldId id="261" r:id="rId6"/>
    <p:sldId id="262" r:id="rId7"/>
    <p:sldId id="270" r:id="rId8"/>
    <p:sldId id="263" r:id="rId9"/>
    <p:sldId id="266" r:id="rId10"/>
    <p:sldId id="284" r:id="rId11"/>
    <p:sldId id="285" r:id="rId12"/>
    <p:sldId id="267" r:id="rId13"/>
    <p:sldId id="268" r:id="rId14"/>
    <p:sldId id="269" r:id="rId15"/>
    <p:sldId id="271" r:id="rId16"/>
    <p:sldId id="273" r:id="rId17"/>
    <p:sldId id="275" r:id="rId18"/>
    <p:sldId id="276" r:id="rId19"/>
    <p:sldId id="279" r:id="rId20"/>
    <p:sldId id="277" r:id="rId21"/>
    <p:sldId id="278" r:id="rId22"/>
    <p:sldId id="280" r:id="rId23"/>
    <p:sldId id="286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787A1-3CD2-4084-B9CB-336C7F56173B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4215F-165C-4510-8DC1-62675A13A1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03530-F686-456D-8F0D-40A627357DB1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B2047-DBFC-4470-AB3F-EA6BA05A88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3EA6D-884C-4D50-ABCF-C9494D1C80F7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16D9F-456F-458A-B94A-DE4994285D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D07AC-3CAE-4D8E-A691-1646E2BE4070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375FC8D-D4ED-4B40-9129-E7340EEC3C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14E6E-3A2F-47D7-9029-135B2FF39726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35601-E6EF-4DE8-9763-8DEAFA79F2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79CC9-62CD-476C-B332-FF067CA23347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9DFDD47-A133-444A-AAB2-BCA0C95C53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B294-7CE5-456B-8803-B69C57E51C5C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79368-71BE-408A-99FB-6D1AF55CE2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355FB-B134-4E27-A170-38152FFB028F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482B2-1159-4870-90E6-7405A1F246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A459B-7255-405E-9D3E-ACBC44945511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48D97-9CED-4759-8925-2336255E8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5482F-3DEA-4D9A-8F0F-323B1254F0EC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F0DBE-F775-4226-9EC5-B22062D3DB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3722D-632E-4005-9245-56ADDDEB3F39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4DA5A-D36D-439A-B496-1EA4B447F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6B88CCD-2778-45F2-ADB7-1E14317FD50A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fld id="{EB6660DE-BFEA-423A-8E1B-22E6C255AB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7" r:id="rId2"/>
    <p:sldLayoutId id="2147483726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7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4E75A3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4E75A3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4E75A3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4E75A3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4E75A3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4E75A3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4E75A3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4E75A3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4E75A3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4E75A3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audio" Target="../media/audio5.wav"/><Relationship Id="rId11" Type="http://schemas.openxmlformats.org/officeDocument/2006/relationships/image" Target="../media/image31.gif"/><Relationship Id="rId5" Type="http://schemas.openxmlformats.org/officeDocument/2006/relationships/audio" Target="../media/audio4.wav"/><Relationship Id="rId10" Type="http://schemas.openxmlformats.org/officeDocument/2006/relationships/image" Target="../media/image30.png"/><Relationship Id="rId4" Type="http://schemas.openxmlformats.org/officeDocument/2006/relationships/audio" Target="../media/audio3.wav"/><Relationship Id="rId9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audio" Target="../media/audio5.wav"/><Relationship Id="rId11" Type="http://schemas.openxmlformats.org/officeDocument/2006/relationships/image" Target="../media/image31.gif"/><Relationship Id="rId5" Type="http://schemas.openxmlformats.org/officeDocument/2006/relationships/audio" Target="../media/audio4.wav"/><Relationship Id="rId10" Type="http://schemas.openxmlformats.org/officeDocument/2006/relationships/image" Target="../media/image30.png"/><Relationship Id="rId4" Type="http://schemas.openxmlformats.org/officeDocument/2006/relationships/audio" Target="../media/audio3.wav"/><Relationship Id="rId9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audio" Target="../media/audio5.wav"/><Relationship Id="rId11" Type="http://schemas.openxmlformats.org/officeDocument/2006/relationships/image" Target="../media/image31.gif"/><Relationship Id="rId5" Type="http://schemas.openxmlformats.org/officeDocument/2006/relationships/audio" Target="../media/audio4.wav"/><Relationship Id="rId10" Type="http://schemas.openxmlformats.org/officeDocument/2006/relationships/image" Target="../media/image30.png"/><Relationship Id="rId4" Type="http://schemas.openxmlformats.org/officeDocument/2006/relationships/audio" Target="../media/audio3.wav"/><Relationship Id="rId9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audio" Target="../media/audio5.wav"/><Relationship Id="rId11" Type="http://schemas.openxmlformats.org/officeDocument/2006/relationships/image" Target="../media/image31.gif"/><Relationship Id="rId5" Type="http://schemas.openxmlformats.org/officeDocument/2006/relationships/audio" Target="../media/audio4.wav"/><Relationship Id="rId10" Type="http://schemas.openxmlformats.org/officeDocument/2006/relationships/image" Target="../media/image30.png"/><Relationship Id="rId4" Type="http://schemas.openxmlformats.org/officeDocument/2006/relationships/audio" Target="../media/audio3.wav"/><Relationship Id="rId9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Loai%20cay%20tren%20can\Film\tango.wav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0"/>
          <p:cNvSpPr txBox="1">
            <a:spLocks noChangeArrowheads="1"/>
          </p:cNvSpPr>
          <p:nvPr/>
        </p:nvSpPr>
        <p:spPr bwMode="auto">
          <a:xfrm>
            <a:off x="2286000" y="2209800"/>
            <a:ext cx="4114800" cy="1143000"/>
          </a:xfrm>
          <a:prstGeom prst="horizontalScroll">
            <a:avLst>
              <a:gd name="adj" fmla="val 12500"/>
            </a:avLst>
          </a:prstGeom>
          <a:solidFill>
            <a:srgbClr val="00FF00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Arial"/>
                <a:ea typeface="+mj-ea"/>
                <a:cs typeface="Times New Roman" pitchFamily="18" charset="0"/>
              </a:rPr>
              <a:t>Kiểm</a:t>
            </a:r>
            <a:r>
              <a:rPr lang="en-US" sz="2800" b="1" kern="0" dirty="0">
                <a:solidFill>
                  <a:srgbClr val="0000FF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Arial"/>
                <a:ea typeface="+mj-ea"/>
                <a:cs typeface="Times New Roman" pitchFamily="18" charset="0"/>
              </a:rPr>
              <a:t>tra</a:t>
            </a:r>
            <a:r>
              <a:rPr lang="en-US" sz="2800" b="1" kern="0" dirty="0">
                <a:solidFill>
                  <a:srgbClr val="0000FF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Arial"/>
                <a:ea typeface="+mj-ea"/>
                <a:cs typeface="Times New Roman" pitchFamily="18" charset="0"/>
              </a:rPr>
              <a:t>bài</a:t>
            </a:r>
            <a:r>
              <a:rPr lang="en-US" sz="2800" b="1" kern="0" dirty="0">
                <a:solidFill>
                  <a:srgbClr val="0000FF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Arial"/>
                <a:ea typeface="+mj-ea"/>
                <a:cs typeface="Times New Roman" pitchFamily="18" charset="0"/>
              </a:rPr>
              <a:t>cũ</a:t>
            </a:r>
            <a:r>
              <a:rPr lang="en-US" sz="2800" b="1" kern="0" dirty="0">
                <a:solidFill>
                  <a:srgbClr val="0000FF"/>
                </a:solidFill>
                <a:latin typeface="Arial"/>
                <a:ea typeface="+mj-ea"/>
                <a:cs typeface="Times New Roman" pitchFamily="18" charset="0"/>
              </a:rPr>
              <a:t>:</a:t>
            </a:r>
          </a:p>
        </p:txBody>
      </p:sp>
      <p:pic>
        <p:nvPicPr>
          <p:cNvPr id="5123" name="Picture 12" descr="Bauern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7150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381" y="5582444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68444" y="2381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591223" y="3688140"/>
            <a:ext cx="820609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Times New Roman" pitchFamily="18" charset="0"/>
              </a:rPr>
              <a:t>Em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Times New Roman" pitchFamily="18" charset="0"/>
              </a:rPr>
              <a:t>hãy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Times New Roman" pitchFamily="18" charset="0"/>
              </a:rPr>
              <a:t>kể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Times New Roman" pitchFamily="18" charset="0"/>
              </a:rPr>
              <a:t>lại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Times New Roman" pitchFamily="18" charset="0"/>
              </a:rPr>
              <a:t>diễn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Times New Roman" pitchFamily="18" charset="0"/>
              </a:rPr>
              <a:t>biến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Times New Roman" pitchFamily="18" charset="0"/>
              </a:rPr>
              <a:t>trận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Times New Roman" pitchFamily="18" charset="0"/>
              </a:rPr>
              <a:t>chiến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Times New Roman" pitchFamily="18" charset="0"/>
              </a:rPr>
              <a:t>Ngọc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Times New Roman" pitchFamily="18" charset="0"/>
              </a:rPr>
              <a:t>Hồi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Times New Roman" pitchFamily="18" charset="0"/>
              </a:rPr>
              <a:t>?</a:t>
            </a:r>
          </a:p>
        </p:txBody>
      </p:sp>
      <p:pic>
        <p:nvPicPr>
          <p:cNvPr id="5129" name="Picture 28" descr="cap chu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0"/>
            <a:ext cx="2476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LaST (Cobalt) Hel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1165225"/>
            <a:ext cx="13112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1600200" y="1393825"/>
            <a:ext cx="6477000" cy="12731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3600" b="1" kern="10" spc="-360">
                <a:ln w="9525"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THẢO LUẬN NHÓM</a:t>
            </a:r>
          </a:p>
        </p:txBody>
      </p:sp>
      <p:sp>
        <p:nvSpPr>
          <p:cNvPr id="14340" name="Subtitle 2"/>
          <p:cNvSpPr txBox="1">
            <a:spLocks/>
          </p:cNvSpPr>
          <p:nvPr/>
        </p:nvSpPr>
        <p:spPr bwMode="auto">
          <a:xfrm>
            <a:off x="0" y="15240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000" b="1">
                <a:solidFill>
                  <a:srgbClr val="0070C0"/>
                </a:solidFill>
                <a:cs typeface="Times New Roman" pitchFamily="18" charset="0"/>
              </a:rPr>
              <a:t>2.Nh</a:t>
            </a:r>
            <a:r>
              <a:rPr lang="vi-VN" sz="3000" b="1">
                <a:solidFill>
                  <a:srgbClr val="0070C0"/>
                </a:solidFill>
                <a:cs typeface="Times New Roman" pitchFamily="18" charset="0"/>
              </a:rPr>
              <a:t>ững</a:t>
            </a:r>
            <a:r>
              <a:rPr lang="en-US" sz="3000" b="1">
                <a:solidFill>
                  <a:srgbClr val="0070C0"/>
                </a:solidFill>
                <a:cs typeface="Times New Roman" pitchFamily="18" charset="0"/>
              </a:rPr>
              <a:t> chính sách của vua Quang Trung về v</a:t>
            </a:r>
            <a:r>
              <a:rPr lang="vi-VN" sz="3000" b="1">
                <a:solidFill>
                  <a:srgbClr val="0070C0"/>
                </a:solidFill>
                <a:cs typeface="Times New Roman" pitchFamily="18" charset="0"/>
              </a:rPr>
              <a:t>ă</a:t>
            </a:r>
            <a:r>
              <a:rPr lang="en-US" sz="3000" b="1">
                <a:solidFill>
                  <a:srgbClr val="0070C0"/>
                </a:solidFill>
                <a:cs typeface="Times New Roman" pitchFamily="18" charset="0"/>
              </a:rPr>
              <a:t>n hoá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043297"/>
            <a:ext cx="7772400" cy="206210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sz="3200" b="1" dirty="0" err="1">
                <a:latin typeface="Arial"/>
                <a:cs typeface="Arial" pitchFamily="34" charset="0"/>
              </a:rPr>
              <a:t>Về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văn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hóa</a:t>
            </a:r>
            <a:r>
              <a:rPr lang="en-US" sz="3200" b="1" dirty="0">
                <a:latin typeface="Arial"/>
                <a:cs typeface="Arial" pitchFamily="34" charset="0"/>
              </a:rPr>
              <a:t>, </a:t>
            </a:r>
            <a:r>
              <a:rPr lang="en-US" sz="3200" b="1" dirty="0" err="1">
                <a:latin typeface="Arial"/>
                <a:cs typeface="Arial" pitchFamily="34" charset="0"/>
              </a:rPr>
              <a:t>giáo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dục</a:t>
            </a:r>
            <a:r>
              <a:rPr lang="en-US" sz="3200" b="1" dirty="0">
                <a:latin typeface="Arial"/>
                <a:cs typeface="Arial" pitchFamily="34" charset="0"/>
              </a:rPr>
              <a:t>, </a:t>
            </a:r>
            <a:r>
              <a:rPr lang="en-US" sz="3200" b="1" dirty="0" err="1">
                <a:latin typeface="Arial"/>
                <a:cs typeface="Arial" pitchFamily="34" charset="0"/>
              </a:rPr>
              <a:t>Quang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Trung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đã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có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những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chính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sách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gì</a:t>
            </a:r>
            <a:r>
              <a:rPr lang="en-US" sz="3200" b="1" dirty="0">
                <a:latin typeface="Arial"/>
                <a:cs typeface="Arial" pitchFamily="34" charset="0"/>
              </a:rPr>
              <a:t>?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3200" b="1" dirty="0" err="1">
                <a:latin typeface="Arial"/>
                <a:cs typeface="Arial" pitchFamily="34" charset="0"/>
              </a:rPr>
              <a:t>Tại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sao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vua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Quang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Trung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lại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đề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cao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chữ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nôm</a:t>
            </a:r>
            <a:r>
              <a:rPr lang="en-US" sz="3200" b="1" dirty="0">
                <a:latin typeface="Arial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77240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sz="3200" b="1" dirty="0" err="1">
                <a:latin typeface="Arial"/>
                <a:cs typeface="Arial" pitchFamily="34" charset="0"/>
              </a:rPr>
              <a:t>Về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văn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hóa</a:t>
            </a:r>
            <a:r>
              <a:rPr lang="en-US" sz="3200" b="1" dirty="0">
                <a:latin typeface="Arial"/>
                <a:cs typeface="Arial" pitchFamily="34" charset="0"/>
              </a:rPr>
              <a:t>, </a:t>
            </a:r>
            <a:r>
              <a:rPr lang="en-US" sz="3200" b="1" dirty="0" err="1">
                <a:latin typeface="Arial"/>
                <a:cs typeface="Arial" pitchFamily="34" charset="0"/>
              </a:rPr>
              <a:t>giáo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dục</a:t>
            </a:r>
            <a:r>
              <a:rPr lang="en-US" sz="3200" b="1" dirty="0">
                <a:latin typeface="Arial"/>
                <a:cs typeface="Arial" pitchFamily="34" charset="0"/>
              </a:rPr>
              <a:t>, </a:t>
            </a:r>
            <a:r>
              <a:rPr lang="en-US" sz="3200" b="1" dirty="0" err="1">
                <a:latin typeface="Arial"/>
                <a:cs typeface="Arial" pitchFamily="34" charset="0"/>
              </a:rPr>
              <a:t>Quang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Trung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đã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có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những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chính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sách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gì</a:t>
            </a:r>
            <a:r>
              <a:rPr lang="en-US" sz="3200" b="1" dirty="0">
                <a:latin typeface="Arial"/>
                <a:cs typeface="Arial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057400"/>
            <a:ext cx="7848600" cy="1570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….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nh</a:t>
            </a:r>
            <a:r>
              <a:rPr lang="vi-VN" sz="3200" b="1" dirty="0">
                <a:solidFill>
                  <a:srgbClr val="FF0000"/>
                </a:solidFill>
                <a:cs typeface="Arial" pitchFamily="34" charset="0"/>
              </a:rPr>
              <a:t>ững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Cho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dịch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ch</a:t>
            </a:r>
            <a:r>
              <a:rPr lang="vi-VN" sz="3200" b="1" dirty="0">
                <a:solidFill>
                  <a:srgbClr val="FF0000"/>
                </a:solidFill>
                <a:cs typeface="Arial" pitchFamily="34" charset="0"/>
              </a:rPr>
              <a:t>ữ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Hán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ch</a:t>
            </a:r>
            <a:r>
              <a:rPr lang="vi-VN" sz="3200" b="1" dirty="0">
                <a:solidFill>
                  <a:srgbClr val="FF0000"/>
                </a:solidFill>
                <a:cs typeface="Arial" pitchFamily="34" charset="0"/>
              </a:rPr>
              <a:t>ữ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Nôm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coi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ch</a:t>
            </a:r>
            <a:r>
              <a:rPr lang="vi-VN" sz="3200" b="1" dirty="0">
                <a:solidFill>
                  <a:srgbClr val="FF0000"/>
                </a:solidFill>
                <a:cs typeface="Arial" pitchFamily="34" charset="0"/>
              </a:rPr>
              <a:t>ữ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Nôm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ch</a:t>
            </a:r>
            <a:r>
              <a:rPr lang="vi-VN" sz="3200" b="1" dirty="0">
                <a:solidFill>
                  <a:srgbClr val="FF0000"/>
                </a:solidFill>
                <a:cs typeface="Arial" pitchFamily="34" charset="0"/>
              </a:rPr>
              <a:t>ữ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th</a:t>
            </a:r>
            <a:r>
              <a:rPr lang="vi-VN" sz="3200" b="1" dirty="0">
                <a:solidFill>
                  <a:srgbClr val="FF0000"/>
                </a:solidFill>
                <a:cs typeface="Arial" pitchFamily="34" charset="0"/>
              </a:rPr>
              <a:t>ức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quốc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endParaRPr lang="en-US" sz="3200" b="1" dirty="0">
              <a:latin typeface="Arial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57200"/>
            <a:ext cx="777240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Arial"/>
                <a:cs typeface="Arial" pitchFamily="34" charset="0"/>
              </a:rPr>
              <a:t>2.Tại </a:t>
            </a:r>
            <a:r>
              <a:rPr lang="en-US" sz="3200" b="1" dirty="0" err="1">
                <a:latin typeface="Arial"/>
                <a:cs typeface="Arial" pitchFamily="34" charset="0"/>
              </a:rPr>
              <a:t>sao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vua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Quang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Trung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lại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đề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cao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chữ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nôm</a:t>
            </a:r>
            <a:r>
              <a:rPr lang="en-US" sz="3200" b="1" dirty="0">
                <a:latin typeface="Arial"/>
                <a:cs typeface="Arial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209800"/>
            <a:ext cx="7848600" cy="1570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….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Mong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vua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Quang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nh</a:t>
            </a:r>
            <a:r>
              <a:rPr lang="vi-VN" sz="3200" b="1" dirty="0">
                <a:solidFill>
                  <a:srgbClr val="FF0000"/>
                </a:solidFill>
                <a:cs typeface="Arial" pitchFamily="34" charset="0"/>
              </a:rPr>
              <a:t>ằm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tồn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ch</a:t>
            </a:r>
            <a:r>
              <a:rPr lang="vi-VN" sz="3200" b="1" dirty="0">
                <a:solidFill>
                  <a:srgbClr val="FF0000"/>
                </a:solidFill>
                <a:cs typeface="Arial" pitchFamily="34" charset="0"/>
              </a:rPr>
              <a:t>ữ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tộc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.</a:t>
            </a:r>
            <a:endParaRPr lang="en-US" sz="3200" b="1" dirty="0"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3.google.com/images?q=tbn:ANd9GcTrLGH1ym6GXHPLbjWRuRaAq05O0Iy0kdDtonsWRzCi6OlsuY4IP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s://encrypted-tbn2.google.com/images?q=tbn:ANd9GcSKTe7lYQAitTENIKtWckyec5fpt_w59fbbjGwyRoxScox4CJy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57200"/>
            <a:ext cx="40386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https://encrypted-tbn3.google.com/images?q=tbn:ANd9GcTDzTl1eq3EoAcSA8M534rzyKDqfu9_qqAYt-B4sxHorK4ftWK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4038600"/>
            <a:ext cx="4048125" cy="2438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36" name="Picture 8" descr="https://encrypted-tbn1.google.com/images?q=tbn:ANd9GcQaD8yZ6gKfLkneWJFuHlYr_Bq2RnxviGHidexrqcKsM5z-wo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810000"/>
            <a:ext cx="3886200" cy="259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3429000" y="35814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Sách ch</a:t>
            </a:r>
            <a:r>
              <a:rPr lang="vi-VN" sz="2400">
                <a:cs typeface="Times New Roman" pitchFamily="18" charset="0"/>
              </a:rPr>
              <a:t>ữ</a:t>
            </a:r>
            <a:r>
              <a:rPr lang="en-US" sz="2400">
                <a:cs typeface="Times New Roman" pitchFamily="18" charset="0"/>
              </a:rPr>
              <a:t> Nôm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304800" y="64008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Viện Sùng Chính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4884738" y="6403975"/>
            <a:ext cx="457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000">
                <a:cs typeface="Times New Roman" pitchFamily="18" charset="0"/>
              </a:rPr>
              <a:t>Vua Quang Trung và Nguyễn Thiệp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thanglonghanoi.gov.vn/dataimages/201005/original/images48391_image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447800"/>
            <a:ext cx="419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4267200" y="15240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>
                <a:cs typeface="Times New Roman" pitchFamily="18" charset="0"/>
              </a:rPr>
              <a:t>   Chiếu lập học do vua Quang Trung ban bố</a:t>
            </a:r>
          </a:p>
        </p:txBody>
      </p:sp>
      <p:sp>
        <p:nvSpPr>
          <p:cNvPr id="17412" name="Subtitle 2"/>
          <p:cNvSpPr txBox="1">
            <a:spLocks/>
          </p:cNvSpPr>
          <p:nvPr/>
        </p:nvSpPr>
        <p:spPr bwMode="auto">
          <a:xfrm>
            <a:off x="41275" y="231775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>
                <a:cs typeface="Times New Roman" pitchFamily="18" charset="0"/>
              </a:rPr>
              <a:t>2.Nh</a:t>
            </a:r>
            <a:r>
              <a:rPr lang="vi-VN" sz="3200">
                <a:cs typeface="Times New Roman" pitchFamily="18" charset="0"/>
              </a:rPr>
              <a:t>ững</a:t>
            </a:r>
            <a:r>
              <a:rPr lang="en-US" sz="3200">
                <a:cs typeface="Times New Roman" pitchFamily="18" charset="0"/>
              </a:rPr>
              <a:t> chính sách của vua Quang Trung về v</a:t>
            </a:r>
            <a:r>
              <a:rPr lang="vi-VN" sz="3200">
                <a:cs typeface="Times New Roman" pitchFamily="18" charset="0"/>
              </a:rPr>
              <a:t>ă</a:t>
            </a:r>
            <a:r>
              <a:rPr lang="en-US" sz="3200">
                <a:cs typeface="Times New Roman" pitchFamily="18" charset="0"/>
              </a:rPr>
              <a:t>n hoá</a:t>
            </a:r>
          </a:p>
        </p:txBody>
      </p:sp>
      <p:pic>
        <p:nvPicPr>
          <p:cNvPr id="24586" name="Picture 10" descr="https://encrypted-tbn3.google.com/images?q=tbn:ANd9GcQY4w0eoTkbFbXxbygWtCMs3aXGK4zeazB4BoC3-u6pMJDVmBZ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667000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 bwMode="auto">
          <a:xfrm>
            <a:off x="4419600" y="58674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800">
                <a:cs typeface="Times New Roman" pitchFamily="18" charset="0"/>
              </a:rPr>
              <a:t>Dấu  tích Viện Sùng Chính     trên núi Bùi Phong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0" y="76200"/>
            <a:ext cx="8991600" cy="838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2800" smtClean="0">
                <a:latin typeface="Arial"/>
                <a:cs typeface="Times New Roman" pitchFamily="18" charset="0"/>
              </a:rPr>
              <a:t>2.Nh</a:t>
            </a:r>
            <a:r>
              <a:rPr lang="vi-VN" sz="2800" smtClean="0">
                <a:latin typeface="Arial"/>
                <a:cs typeface="Times New Roman" pitchFamily="18" charset="0"/>
              </a:rPr>
              <a:t>ững</a:t>
            </a:r>
            <a:r>
              <a:rPr lang="en-US" sz="2800" smtClean="0">
                <a:latin typeface="Arial"/>
                <a:cs typeface="Times New Roman" pitchFamily="18" charset="0"/>
              </a:rPr>
              <a:t> chính sách của vua Quang Trung về v</a:t>
            </a:r>
            <a:r>
              <a:rPr lang="vi-VN" sz="2800" smtClean="0">
                <a:latin typeface="Arial"/>
                <a:cs typeface="Times New Roman" pitchFamily="18" charset="0"/>
              </a:rPr>
              <a:t>ă</a:t>
            </a:r>
            <a:r>
              <a:rPr lang="en-US" sz="2800" smtClean="0">
                <a:latin typeface="Arial"/>
                <a:cs typeface="Times New Roman" pitchFamily="18" charset="0"/>
              </a:rPr>
              <a:t>n hoá</a:t>
            </a: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228600" y="1257300"/>
            <a:ext cx="8991600" cy="1143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2800" b="1" dirty="0" err="1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 ‘‘</a:t>
            </a:r>
            <a:r>
              <a:rPr lang="en-US" sz="2800" b="1" dirty="0" err="1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Xây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dựng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 n</a:t>
            </a:r>
            <a:r>
              <a:rPr lang="vi-VN" sz="2800" b="1" dirty="0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lấy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 ’’</a:t>
            </a:r>
            <a:r>
              <a:rPr lang="en-US" sz="2800" b="1" dirty="0" err="1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nh</a:t>
            </a:r>
            <a:r>
              <a:rPr lang="vi-VN" sz="2800" b="1" dirty="0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ư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cs typeface="Times New Roman" pitchFamily="18" charset="0"/>
              </a:rPr>
              <a:t>?</a:t>
            </a:r>
          </a:p>
        </p:txBody>
      </p:sp>
      <p:sp>
        <p:nvSpPr>
          <p:cNvPr id="13317" name="Subtitle 2"/>
          <p:cNvSpPr txBox="1">
            <a:spLocks/>
          </p:cNvSpPr>
          <p:nvPr/>
        </p:nvSpPr>
        <p:spPr bwMode="auto">
          <a:xfrm>
            <a:off x="152400" y="3124200"/>
            <a:ext cx="8991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800" b="1">
                <a:solidFill>
                  <a:srgbClr val="0070C0"/>
                </a:solidFill>
                <a:cs typeface="Times New Roman" pitchFamily="18" charset="0"/>
              </a:rPr>
              <a:t>…Muốn xây dựng một </a:t>
            </a:r>
            <a:r>
              <a:rPr lang="vi-VN" sz="2800" b="1">
                <a:solidFill>
                  <a:srgbClr val="0070C0"/>
                </a:solidFill>
                <a:cs typeface="Times New Roman" pitchFamily="18" charset="0"/>
              </a:rPr>
              <a:t>đất</a:t>
            </a:r>
            <a:r>
              <a:rPr lang="en-US" sz="2800" b="1">
                <a:solidFill>
                  <a:srgbClr val="0070C0"/>
                </a:solidFill>
                <a:cs typeface="Times New Roman" pitchFamily="18" charset="0"/>
              </a:rPr>
              <a:t> n</a:t>
            </a:r>
            <a:r>
              <a:rPr lang="vi-VN" sz="2800" b="1">
                <a:solidFill>
                  <a:srgbClr val="0070C0"/>
                </a:solidFill>
                <a:cs typeface="Times New Roman" pitchFamily="18" charset="0"/>
              </a:rPr>
              <a:t>ước</a:t>
            </a:r>
            <a:r>
              <a:rPr lang="en-US" sz="2800" b="1">
                <a:solidFill>
                  <a:srgbClr val="0070C0"/>
                </a:solidFill>
                <a:cs typeface="Times New Roman" pitchFamily="18" charset="0"/>
              </a:rPr>
              <a:t> giàu mạnh,phát triển thì việc </a:t>
            </a:r>
            <a:r>
              <a:rPr lang="vi-VN" sz="2800" b="1">
                <a:solidFill>
                  <a:srgbClr val="0070C0"/>
                </a:solidFill>
                <a:cs typeface="Times New Roman" pitchFamily="18" charset="0"/>
              </a:rPr>
              <a:t>đầu</a:t>
            </a:r>
            <a:r>
              <a:rPr lang="en-US" sz="2800" b="1">
                <a:solidFill>
                  <a:srgbClr val="0070C0"/>
                </a:solidFill>
                <a:cs typeface="Times New Roman" pitchFamily="18" charset="0"/>
              </a:rPr>
              <a:t> tiên là nâng cao dân trí.Có nâng cao </a:t>
            </a:r>
            <a:r>
              <a:rPr lang="vi-VN" sz="2800" b="1">
                <a:solidFill>
                  <a:srgbClr val="0070C0"/>
                </a:solidFill>
                <a:cs typeface="Times New Roman" pitchFamily="18" charset="0"/>
              </a:rPr>
              <a:t>được</a:t>
            </a:r>
            <a:r>
              <a:rPr lang="en-US" sz="2800" b="1">
                <a:solidFill>
                  <a:srgbClr val="0070C0"/>
                </a:solidFill>
                <a:cs typeface="Times New Roman" pitchFamily="18" charset="0"/>
              </a:rPr>
              <a:t> dân trí cho toàn dân thì sự nghiệp xây dựng lại </a:t>
            </a:r>
            <a:r>
              <a:rPr lang="vi-VN" sz="2800" b="1">
                <a:solidFill>
                  <a:srgbClr val="0070C0"/>
                </a:solidFill>
                <a:cs typeface="Times New Roman" pitchFamily="18" charset="0"/>
              </a:rPr>
              <a:t>đất</a:t>
            </a:r>
            <a:r>
              <a:rPr lang="en-US" sz="2800" b="1">
                <a:solidFill>
                  <a:srgbClr val="0070C0"/>
                </a:solidFill>
                <a:cs typeface="Times New Roman" pitchFamily="18" charset="0"/>
              </a:rPr>
              <a:t> n</a:t>
            </a:r>
            <a:r>
              <a:rPr lang="vi-VN" sz="2800" b="1">
                <a:solidFill>
                  <a:srgbClr val="0070C0"/>
                </a:solidFill>
                <a:cs typeface="Times New Roman" pitchFamily="18" charset="0"/>
              </a:rPr>
              <a:t>ước</a:t>
            </a:r>
            <a:r>
              <a:rPr lang="en-US" sz="2800" b="1">
                <a:solidFill>
                  <a:srgbClr val="0070C0"/>
                </a:solidFill>
                <a:cs typeface="Times New Roman" pitchFamily="18" charset="0"/>
              </a:rPr>
              <a:t> mới thành công. Điều này cho thấy tầm nhìn xa trông rộng của vua Quang Trung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-228600" y="609600"/>
            <a:ext cx="9448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   Nh</a:t>
            </a:r>
            <a:r>
              <a:rPr lang="vi-VN" sz="2400">
                <a:cs typeface="Times New Roman" pitchFamily="18" charset="0"/>
              </a:rPr>
              <a:t>ững</a:t>
            </a:r>
            <a:r>
              <a:rPr lang="en-US" sz="2400">
                <a:cs typeface="Times New Roman" pitchFamily="18" charset="0"/>
              </a:rPr>
              <a:t> chính sách của vua Quang Trung về v</a:t>
            </a:r>
            <a:r>
              <a:rPr lang="vi-VN" sz="2400">
                <a:cs typeface="Times New Roman" pitchFamily="18" charset="0"/>
              </a:rPr>
              <a:t>ă</a:t>
            </a:r>
            <a:r>
              <a:rPr lang="en-US" sz="2400">
                <a:cs typeface="Times New Roman" pitchFamily="18" charset="0"/>
              </a:rPr>
              <a:t>n hoá giáo dục của vua Quang Trung giúp cho giáo dục n</a:t>
            </a:r>
            <a:r>
              <a:rPr lang="vi-VN" sz="2400">
                <a:cs typeface="Times New Roman" pitchFamily="18" charset="0"/>
              </a:rPr>
              <a:t>ước</a:t>
            </a:r>
            <a:r>
              <a:rPr lang="en-US" sz="2400">
                <a:cs typeface="Times New Roman" pitchFamily="18" charset="0"/>
              </a:rPr>
              <a:t> nhà </a:t>
            </a:r>
            <a:r>
              <a:rPr lang="vi-VN" sz="2400">
                <a:cs typeface="Times New Roman" pitchFamily="18" charset="0"/>
              </a:rPr>
              <a:t>được</a:t>
            </a:r>
            <a:r>
              <a:rPr lang="en-US" sz="2400">
                <a:cs typeface="Times New Roman" pitchFamily="18" charset="0"/>
              </a:rPr>
              <a:t> phát triển mạnh mẽ. Bảo tồn và  phát triển ch</a:t>
            </a:r>
            <a:r>
              <a:rPr lang="vi-VN" sz="2400">
                <a:cs typeface="Times New Roman" pitchFamily="18" charset="0"/>
              </a:rPr>
              <a:t>ữ</a:t>
            </a:r>
            <a:r>
              <a:rPr lang="en-US" sz="2400">
                <a:cs typeface="Times New Roman" pitchFamily="18" charset="0"/>
              </a:rPr>
              <a:t> viết dân tộc.Ng</a:t>
            </a:r>
            <a:r>
              <a:rPr lang="vi-VN" sz="2400">
                <a:cs typeface="Times New Roman" pitchFamily="18" charset="0"/>
              </a:rPr>
              <a:t>ười</a:t>
            </a:r>
            <a:r>
              <a:rPr lang="en-US" sz="2400">
                <a:cs typeface="Times New Roman" pitchFamily="18" charset="0"/>
              </a:rPr>
              <a:t> tài </a:t>
            </a:r>
            <a:r>
              <a:rPr lang="vi-VN" sz="2400">
                <a:cs typeface="Times New Roman" pitchFamily="18" charset="0"/>
              </a:rPr>
              <a:t>đức</a:t>
            </a:r>
            <a:r>
              <a:rPr lang="en-US" sz="2400">
                <a:cs typeface="Times New Roman" pitchFamily="18" charset="0"/>
              </a:rPr>
              <a:t> </a:t>
            </a:r>
            <a:r>
              <a:rPr lang="vi-VN" sz="2400">
                <a:cs typeface="Times New Roman" pitchFamily="18" charset="0"/>
              </a:rPr>
              <a:t>được</a:t>
            </a:r>
            <a:r>
              <a:rPr lang="en-US" sz="2400">
                <a:cs typeface="Times New Roman" pitchFamily="18" charset="0"/>
              </a:rPr>
              <a:t> trọng dụng,việc học </a:t>
            </a:r>
            <a:r>
              <a:rPr lang="vi-VN" sz="2400">
                <a:cs typeface="Times New Roman" pitchFamily="18" charset="0"/>
              </a:rPr>
              <a:t>được</a:t>
            </a:r>
            <a:r>
              <a:rPr lang="en-US" sz="2400">
                <a:cs typeface="Times New Roman" pitchFamily="18" charset="0"/>
              </a:rPr>
              <a:t> phổ biến </a:t>
            </a:r>
            <a:r>
              <a:rPr lang="vi-VN" sz="2400">
                <a:cs typeface="Times New Roman" pitchFamily="18" charset="0"/>
              </a:rPr>
              <a:t>đến</a:t>
            </a:r>
            <a:r>
              <a:rPr lang="en-US" sz="2400">
                <a:cs typeface="Times New Roman" pitchFamily="18" charset="0"/>
              </a:rPr>
              <a:t> tận thôn xã.Tr</a:t>
            </a:r>
            <a:r>
              <a:rPr lang="vi-VN" sz="2400">
                <a:cs typeface="Times New Roman" pitchFamily="18" charset="0"/>
              </a:rPr>
              <a:t>ường</a:t>
            </a:r>
            <a:r>
              <a:rPr lang="en-US" sz="2400">
                <a:cs typeface="Times New Roman" pitchFamily="18" charset="0"/>
              </a:rPr>
              <a:t> học </a:t>
            </a:r>
            <a:r>
              <a:rPr lang="vi-VN" sz="2400">
                <a:cs typeface="Times New Roman" pitchFamily="18" charset="0"/>
              </a:rPr>
              <a:t>được</a:t>
            </a:r>
            <a:r>
              <a:rPr lang="en-US" sz="2400">
                <a:cs typeface="Times New Roman" pitchFamily="18" charset="0"/>
              </a:rPr>
              <a:t> xây d</a:t>
            </a:r>
            <a:r>
              <a:rPr lang="vi-VN" sz="2400">
                <a:cs typeface="Times New Roman" pitchFamily="18" charset="0"/>
              </a:rPr>
              <a:t>ựng</a:t>
            </a:r>
            <a:r>
              <a:rPr lang="en-US" sz="2400">
                <a:cs typeface="Times New Roman" pitchFamily="18" charset="0"/>
              </a:rPr>
              <a:t> ngày càng nhiều.Vua Quang Trung còn lệnh cho các xã phải lập nhà xã học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"/>
            <a:ext cx="9144000" cy="6096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Nh</a:t>
            </a:r>
            <a:r>
              <a:rPr lang="vi-VN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ững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chính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sách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vế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v</a:t>
            </a:r>
            <a:r>
              <a:rPr lang="vi-VN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ă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n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hoá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vua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Quang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Trung</a:t>
            </a:r>
            <a:endParaRPr lang="en-US" sz="2400" dirty="0">
              <a:solidFill>
                <a:srgbClr val="FF0000"/>
              </a:solidFill>
              <a:latin typeface="Arial"/>
              <a:ea typeface="+mj-ea"/>
              <a:cs typeface="Times New Roman" pitchFamily="18" charset="0"/>
            </a:endParaRPr>
          </a:p>
        </p:txBody>
      </p:sp>
      <p:pic>
        <p:nvPicPr>
          <p:cNvPr id="4" name="Content Placeholder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3" y="3429000"/>
            <a:ext cx="41925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29000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66688" y="228600"/>
            <a:ext cx="8991600" cy="10668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Theo </a:t>
            </a:r>
            <a:r>
              <a:rPr lang="en-US" sz="3200" b="1" dirty="0" err="1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vì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Quang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Trung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 ban </a:t>
            </a:r>
            <a:r>
              <a:rPr lang="en-US" sz="3200" b="1" dirty="0" err="1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chính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sách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kinh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tế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 v</a:t>
            </a:r>
            <a:r>
              <a:rPr lang="vi-VN" sz="3200" b="1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ă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n </a:t>
            </a:r>
            <a:r>
              <a:rPr lang="en-US" sz="3200" b="1" dirty="0" err="1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hoá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?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66688" y="2133600"/>
            <a:ext cx="899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 b="1">
                <a:solidFill>
                  <a:srgbClr val="0070C0"/>
                </a:solidFill>
                <a:cs typeface="Times New Roman" pitchFamily="18" charset="0"/>
              </a:rPr>
              <a:t>… Sau h</a:t>
            </a:r>
            <a:r>
              <a:rPr lang="vi-VN" sz="3200" b="1">
                <a:solidFill>
                  <a:srgbClr val="0070C0"/>
                </a:solidFill>
                <a:cs typeface="Times New Roman" pitchFamily="18" charset="0"/>
              </a:rPr>
              <a:t>ơ</a:t>
            </a:r>
            <a:r>
              <a:rPr lang="en-US" sz="3200" b="1">
                <a:solidFill>
                  <a:srgbClr val="0070C0"/>
                </a:solidFill>
                <a:cs typeface="Times New Roman" pitchFamily="18" charset="0"/>
              </a:rPr>
              <a:t>n 200 n</a:t>
            </a:r>
            <a:r>
              <a:rPr lang="vi-VN" sz="3200" b="1">
                <a:solidFill>
                  <a:srgbClr val="0070C0"/>
                </a:solidFill>
                <a:cs typeface="Times New Roman" pitchFamily="18" charset="0"/>
              </a:rPr>
              <a:t>ă</a:t>
            </a:r>
            <a:r>
              <a:rPr lang="en-US" sz="3200" b="1">
                <a:solidFill>
                  <a:srgbClr val="0070C0"/>
                </a:solidFill>
                <a:cs typeface="Times New Roman" pitchFamily="18" charset="0"/>
              </a:rPr>
              <a:t>m </a:t>
            </a:r>
            <a:r>
              <a:rPr lang="vi-VN" sz="3200" b="1">
                <a:solidFill>
                  <a:srgbClr val="0070C0"/>
                </a:solidFill>
                <a:cs typeface="Times New Roman" pitchFamily="18" charset="0"/>
              </a:rPr>
              <a:t>đất</a:t>
            </a:r>
            <a:r>
              <a:rPr lang="en-US" sz="3200" b="1">
                <a:solidFill>
                  <a:srgbClr val="0070C0"/>
                </a:solidFill>
                <a:cs typeface="Times New Roman" pitchFamily="18" charset="0"/>
              </a:rPr>
              <a:t> n</a:t>
            </a:r>
            <a:r>
              <a:rPr lang="vi-VN" sz="3200" b="1">
                <a:solidFill>
                  <a:srgbClr val="0070C0"/>
                </a:solidFill>
                <a:cs typeface="Times New Roman" pitchFamily="18" charset="0"/>
              </a:rPr>
              <a:t>ước</a:t>
            </a:r>
            <a:r>
              <a:rPr lang="en-US" sz="3200" b="1">
                <a:solidFill>
                  <a:srgbClr val="0070C0"/>
                </a:solidFill>
                <a:cs typeface="Times New Roman" pitchFamily="18" charset="0"/>
              </a:rPr>
              <a:t> bị chia c</a:t>
            </a:r>
            <a:r>
              <a:rPr lang="vi-VN" sz="3200" b="1">
                <a:solidFill>
                  <a:srgbClr val="0070C0"/>
                </a:solidFill>
                <a:cs typeface="Times New Roman" pitchFamily="18" charset="0"/>
              </a:rPr>
              <a:t>ắt</a:t>
            </a:r>
            <a:r>
              <a:rPr lang="en-US" sz="3200" b="1">
                <a:solidFill>
                  <a:srgbClr val="0070C0"/>
                </a:solidFill>
                <a:cs typeface="Times New Roman" pitchFamily="18" charset="0"/>
              </a:rPr>
              <a:t>,loạn lạc </a:t>
            </a:r>
            <a:r>
              <a:rPr lang="vi-VN" sz="3200" b="1">
                <a:solidFill>
                  <a:srgbClr val="0070C0"/>
                </a:solidFill>
                <a:cs typeface="Times New Roman" pitchFamily="18" charset="0"/>
              </a:rPr>
              <a:t>đã</a:t>
            </a:r>
            <a:r>
              <a:rPr lang="en-US" sz="3200" b="1">
                <a:solidFill>
                  <a:srgbClr val="0070C0"/>
                </a:solidFill>
                <a:cs typeface="Times New Roman" pitchFamily="18" charset="0"/>
              </a:rPr>
              <a:t> làm cho kinh tế </a:t>
            </a:r>
            <a:r>
              <a:rPr lang="vi-VN" sz="3200" b="1">
                <a:solidFill>
                  <a:srgbClr val="0070C0"/>
                </a:solidFill>
                <a:cs typeface="Times New Roman" pitchFamily="18" charset="0"/>
              </a:rPr>
              <a:t>đất</a:t>
            </a:r>
            <a:r>
              <a:rPr lang="en-US" sz="3200" b="1">
                <a:solidFill>
                  <a:srgbClr val="0070C0"/>
                </a:solidFill>
                <a:cs typeface="Times New Roman" pitchFamily="18" charset="0"/>
              </a:rPr>
              <a:t> n</a:t>
            </a:r>
            <a:r>
              <a:rPr lang="vi-VN" sz="3200" b="1">
                <a:solidFill>
                  <a:srgbClr val="0070C0"/>
                </a:solidFill>
                <a:cs typeface="Times New Roman" pitchFamily="18" charset="0"/>
              </a:rPr>
              <a:t>ước</a:t>
            </a:r>
            <a:r>
              <a:rPr lang="en-US" sz="3200" b="1">
                <a:solidFill>
                  <a:srgbClr val="0070C0"/>
                </a:solidFill>
                <a:cs typeface="Times New Roman" pitchFamily="18" charset="0"/>
              </a:rPr>
              <a:t> bị tàn phá n</a:t>
            </a:r>
            <a:r>
              <a:rPr lang="vi-VN" sz="3200" b="1">
                <a:solidFill>
                  <a:srgbClr val="0070C0"/>
                </a:solidFill>
                <a:cs typeface="Times New Roman" pitchFamily="18" charset="0"/>
              </a:rPr>
              <a:t>ặng</a:t>
            </a:r>
            <a:r>
              <a:rPr lang="en-US" sz="3200" b="1">
                <a:solidFill>
                  <a:srgbClr val="0070C0"/>
                </a:solidFill>
                <a:cs typeface="Times New Roman" pitchFamily="18" charset="0"/>
              </a:rPr>
              <a:t> nề, đ</a:t>
            </a:r>
            <a:r>
              <a:rPr lang="vi-VN" sz="3200" b="1">
                <a:solidFill>
                  <a:srgbClr val="0070C0"/>
                </a:solidFill>
                <a:cs typeface="Times New Roman" pitchFamily="18" charset="0"/>
              </a:rPr>
              <a:t>ời</a:t>
            </a:r>
            <a:r>
              <a:rPr lang="en-US" sz="3200" b="1">
                <a:solidFill>
                  <a:srgbClr val="0070C0"/>
                </a:solidFill>
                <a:cs typeface="Times New Roman" pitchFamily="18" charset="0"/>
              </a:rPr>
              <a:t> sống nhân dân c</a:t>
            </a:r>
            <a:r>
              <a:rPr lang="vi-VN" sz="3200" b="1">
                <a:solidFill>
                  <a:srgbClr val="0070C0"/>
                </a:solidFill>
                <a:cs typeface="Times New Roman" pitchFamily="18" charset="0"/>
              </a:rPr>
              <a:t>ực</a:t>
            </a:r>
            <a:r>
              <a:rPr lang="en-US" sz="3200" b="1">
                <a:solidFill>
                  <a:srgbClr val="0070C0"/>
                </a:solidFill>
                <a:cs typeface="Times New Roman" pitchFamily="18" charset="0"/>
              </a:rPr>
              <a:t> khổ.V</a:t>
            </a:r>
            <a:r>
              <a:rPr lang="vi-VN" sz="3200" b="1">
                <a:solidFill>
                  <a:srgbClr val="0070C0"/>
                </a:solidFill>
                <a:cs typeface="Times New Roman" pitchFamily="18" charset="0"/>
              </a:rPr>
              <a:t>ă</a:t>
            </a:r>
            <a:r>
              <a:rPr lang="en-US" sz="3200" b="1">
                <a:solidFill>
                  <a:srgbClr val="0070C0"/>
                </a:solidFill>
                <a:cs typeface="Times New Roman" pitchFamily="18" charset="0"/>
              </a:rPr>
              <a:t>n hoá giáo dục không phát triển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8"/>
          <p:cNvGrpSpPr>
            <a:grpSpLocks/>
          </p:cNvGrpSpPr>
          <p:nvPr/>
        </p:nvGrpSpPr>
        <p:grpSpPr bwMode="auto">
          <a:xfrm>
            <a:off x="357188" y="0"/>
            <a:ext cx="8496300" cy="6683375"/>
            <a:chOff x="0" y="192"/>
            <a:chExt cx="5760" cy="3936"/>
          </a:xfrm>
        </p:grpSpPr>
        <p:grpSp>
          <p:nvGrpSpPr>
            <p:cNvPr id="21510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1513" name="Picture 10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4" name="Picture 11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511" name="Picture 1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Picture 1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1524000" y="304800"/>
            <a:ext cx="6400800" cy="3962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200" b="1" kern="1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 Rung chuông vàng?</a:t>
            </a:r>
          </a:p>
        </p:txBody>
      </p:sp>
      <p:pic>
        <p:nvPicPr>
          <p:cNvPr id="21508" name="Picture 15" descr="cap chu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533400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5" descr="cap chu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81000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1143000"/>
            <a:ext cx="7867650" cy="38100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62013" y="1173163"/>
            <a:ext cx="7572375" cy="523875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</a:pPr>
            <a:r>
              <a:rPr lang="en-US" sz="2800" i="1">
                <a:cs typeface="Times New Roman" pitchFamily="18" charset="0"/>
              </a:rPr>
              <a:t>Câu 1:Chiếu  khuyến  nông quy </a:t>
            </a:r>
            <a:r>
              <a:rPr lang="vi-VN" sz="2800" i="1">
                <a:cs typeface="Times New Roman" pitchFamily="18" charset="0"/>
              </a:rPr>
              <a:t>định đ</a:t>
            </a:r>
            <a:r>
              <a:rPr lang="en-US" sz="2800" i="1">
                <a:cs typeface="Times New Roman" pitchFamily="18" charset="0"/>
              </a:rPr>
              <a:t>iều  gì ?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40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3924300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400">
                <a:solidFill>
                  <a:srgbClr val="0033CC"/>
                </a:solidFill>
              </a:rPr>
              <a:t>5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0" y="5486400"/>
            <a:ext cx="3048000" cy="914400"/>
            <a:chOff x="912" y="2592"/>
            <a:chExt cx="3072" cy="960"/>
          </a:xfrm>
        </p:grpSpPr>
        <p:sp>
          <p:nvSpPr>
            <p:cNvPr id="22554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2555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/>
                  <a:cs typeface="Arial"/>
                </a:rPr>
                <a:t>Hết giờ</a:t>
              </a:r>
            </a:p>
          </p:txBody>
        </p:sp>
      </p:grpSp>
      <p:sp>
        <p:nvSpPr>
          <p:cNvPr id="22540" name="AutoShape 22">
            <a:hlinkClick r:id="" action="ppaction://noaction" highlightClick="1">
              <a:snd r:embed="rId6" name="camera.wav" builtIn="1"/>
            </a:hlinkClick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762000" y="3733800"/>
            <a:ext cx="762000" cy="762000"/>
          </a:xfrm>
          <a:prstGeom prst="ellips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914400" y="1981200"/>
            <a:ext cx="7086600" cy="954088"/>
            <a:chOff x="1030" y="960"/>
            <a:chExt cx="2854" cy="858"/>
          </a:xfrm>
        </p:grpSpPr>
        <p:pic>
          <p:nvPicPr>
            <p:cNvPr id="22552" name="Picture 29" descr="a_md_wht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30" y="1029"/>
              <a:ext cx="240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3" name="Text Box 37"/>
            <p:cNvSpPr txBox="1">
              <a:spLocks noChangeArrowheads="1"/>
            </p:cNvSpPr>
            <p:nvPr/>
          </p:nvSpPr>
          <p:spPr bwMode="auto">
            <a:xfrm>
              <a:off x="1332" y="960"/>
              <a:ext cx="2552" cy="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 Lệnh cho dân t</a:t>
              </a:r>
              <a:r>
                <a:rPr lang="vi-VN" sz="2800">
                  <a:solidFill>
                    <a:srgbClr val="0000CC"/>
                  </a:solidFill>
                  <a:cs typeface="Times New Roman" pitchFamily="18" charset="0"/>
                </a:rPr>
                <a:t>ừng</a:t>
              </a: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 t</a:t>
              </a:r>
              <a:r>
                <a:rPr lang="vi-VN" sz="2800">
                  <a:solidFill>
                    <a:srgbClr val="0000CC"/>
                  </a:solidFill>
                  <a:cs typeface="Times New Roman" pitchFamily="18" charset="0"/>
                </a:rPr>
                <a:t>ừ</a:t>
              </a: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 bỏ làng quê phải tr</a:t>
              </a:r>
              <a:r>
                <a:rPr lang="vi-VN" sz="2800">
                  <a:solidFill>
                    <a:srgbClr val="0000CC"/>
                  </a:solidFill>
                  <a:cs typeface="Times New Roman" pitchFamily="18" charset="0"/>
                </a:rPr>
                <a:t>ở</a:t>
              </a: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 về quê cũ </a:t>
              </a:r>
              <a:r>
                <a:rPr lang="vi-VN" sz="2800">
                  <a:solidFill>
                    <a:srgbClr val="0000CC"/>
                  </a:solidFill>
                  <a:cs typeface="Times New Roman" pitchFamily="18" charset="0"/>
                </a:rPr>
                <a:t>để</a:t>
              </a: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 cày cấy.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838200" y="3733800"/>
            <a:ext cx="6797675" cy="609600"/>
            <a:chOff x="884" y="2320"/>
            <a:chExt cx="1911" cy="397"/>
          </a:xfrm>
        </p:grpSpPr>
        <p:sp>
          <p:nvSpPr>
            <p:cNvPr id="22550" name="Text Box 39"/>
            <p:cNvSpPr txBox="1">
              <a:spLocks noChangeArrowheads="1"/>
            </p:cNvSpPr>
            <p:nvPr/>
          </p:nvSpPr>
          <p:spPr bwMode="auto">
            <a:xfrm>
              <a:off x="1163" y="2320"/>
              <a:ext cx="1632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Cả hai ý trên </a:t>
              </a:r>
            </a:p>
          </p:txBody>
        </p:sp>
        <p:pic>
          <p:nvPicPr>
            <p:cNvPr id="22551" name="Picture 32" descr="c_md_wht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84" y="2469"/>
              <a:ext cx="174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914400" y="3048000"/>
            <a:ext cx="6362700" cy="523875"/>
            <a:chOff x="984" y="2035"/>
            <a:chExt cx="4008" cy="330"/>
          </a:xfrm>
        </p:grpSpPr>
        <p:pic>
          <p:nvPicPr>
            <p:cNvPr id="22548" name="Picture 31" descr="b_md_wht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84" y="2064"/>
              <a:ext cx="345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9" name="Text Box 38"/>
            <p:cNvSpPr txBox="1">
              <a:spLocks noChangeArrowheads="1"/>
            </p:cNvSpPr>
            <p:nvPr/>
          </p:nvSpPr>
          <p:spPr bwMode="auto">
            <a:xfrm>
              <a:off x="1200" y="2035"/>
              <a:ext cx="37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      Lệnh cho khai phá ruộng hoang</a:t>
              </a:r>
              <a:endParaRPr lang="en-US" sz="24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2286000" y="457200"/>
            <a:ext cx="61722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2800" i="1">
                <a:latin typeface="Arial"/>
                <a:cs typeface="Times New Roman" pitchFamily="18" charset="0"/>
              </a:rPr>
              <a:t>   </a:t>
            </a:r>
            <a:r>
              <a:rPr lang="en-US" sz="2400" i="1">
                <a:latin typeface="Arial"/>
                <a:cs typeface="Times New Roman" pitchFamily="18" charset="0"/>
              </a:rPr>
              <a:t>Hãy khoanh vào đáp án đúng nhất</a:t>
            </a:r>
          </a:p>
        </p:txBody>
      </p:sp>
      <p:pic>
        <p:nvPicPr>
          <p:cNvPr id="26" name="j0215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239000" y="563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5" descr="phat bieu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0" y="50292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74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85800" y="1371600"/>
            <a:ext cx="7867650" cy="38862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62000" y="1638300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i="1" u="sng">
                <a:solidFill>
                  <a:srgbClr val="0000CC"/>
                </a:solidFill>
                <a:cs typeface="Times New Roman" pitchFamily="18" charset="0"/>
              </a:rPr>
              <a:t>Câu 2</a:t>
            </a:r>
            <a:r>
              <a:rPr lang="en-US" sz="2800" i="1">
                <a:solidFill>
                  <a:srgbClr val="0000CC"/>
                </a:solidFill>
                <a:cs typeface="Times New Roman" pitchFamily="18" charset="0"/>
              </a:rPr>
              <a:t>: Tác dụng của chiếu khuyến nông là</a:t>
            </a:r>
            <a:r>
              <a:rPr lang="vi-VN" sz="2000" i="1">
                <a:solidFill>
                  <a:srgbClr val="0000CC"/>
                </a:solidFill>
                <a:cs typeface="Times New Roman" pitchFamily="18" charset="0"/>
              </a:rPr>
              <a:t> </a:t>
            </a:r>
            <a:endParaRPr lang="en-US" sz="2000" i="1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40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39243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400">
                <a:solidFill>
                  <a:srgbClr val="0033CC"/>
                </a:solidFill>
              </a:rPr>
              <a:t>5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3400" y="5486400"/>
            <a:ext cx="3184525" cy="901700"/>
            <a:chOff x="912" y="2592"/>
            <a:chExt cx="3072" cy="960"/>
          </a:xfrm>
        </p:grpSpPr>
        <p:sp>
          <p:nvSpPr>
            <p:cNvPr id="23578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3579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/>
                  <a:cs typeface="Arial"/>
                </a:rPr>
                <a:t>Hết giờ</a:t>
              </a:r>
            </a:p>
          </p:txBody>
        </p:sp>
      </p:grpSp>
      <p:sp>
        <p:nvSpPr>
          <p:cNvPr id="23564" name="AutoShape 22">
            <a:hlinkClick r:id="" action="ppaction://noaction" highlightClick="1">
              <a:snd r:embed="rId6" name="camera.wav" builtIn="1"/>
            </a:hlinkClick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838200" y="2438400"/>
            <a:ext cx="7621588" cy="954088"/>
            <a:chOff x="996" y="1689"/>
            <a:chExt cx="2260" cy="433"/>
          </a:xfrm>
        </p:grpSpPr>
        <p:pic>
          <p:nvPicPr>
            <p:cNvPr id="23576" name="Picture 30" descr="a_md_wht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96" y="1724"/>
              <a:ext cx="24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7" name="Text Box 31"/>
            <p:cNvSpPr txBox="1">
              <a:spLocks noChangeArrowheads="1"/>
            </p:cNvSpPr>
            <p:nvPr/>
          </p:nvSpPr>
          <p:spPr bwMode="auto">
            <a:xfrm>
              <a:off x="1200" y="1689"/>
              <a:ext cx="2056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 Mùa màng lại tốt t</a:t>
              </a:r>
              <a:r>
                <a:rPr lang="vi-VN" sz="2800">
                  <a:solidFill>
                    <a:srgbClr val="0000CC"/>
                  </a:solidFill>
                  <a:cs typeface="Times New Roman" pitchFamily="18" charset="0"/>
                </a:rPr>
                <a:t>ươ</a:t>
              </a: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i,xóm làng lại thanh bình </a:t>
              </a: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838200" y="3276600"/>
            <a:ext cx="7239000" cy="522288"/>
            <a:chOff x="640" y="2256"/>
            <a:chExt cx="1904" cy="312"/>
          </a:xfrm>
        </p:grpSpPr>
        <p:pic>
          <p:nvPicPr>
            <p:cNvPr id="23574" name="Picture 33" descr="b_md_wht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40" y="2256"/>
              <a:ext cx="211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5" name="Text Box 34"/>
            <p:cNvSpPr txBox="1">
              <a:spLocks noChangeArrowheads="1"/>
            </p:cNvSpPr>
            <p:nvPr/>
          </p:nvSpPr>
          <p:spPr bwMode="auto">
            <a:xfrm>
              <a:off x="960" y="2256"/>
              <a:ext cx="158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Đất hoang không </a:t>
              </a:r>
              <a:r>
                <a:rPr lang="vi-VN" sz="2800">
                  <a:solidFill>
                    <a:srgbClr val="0000CC"/>
                  </a:solidFill>
                  <a:cs typeface="Times New Roman" pitchFamily="18" charset="0"/>
                </a:rPr>
                <a:t>được</a:t>
              </a: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 khai phá</a:t>
              </a:r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914400" y="3962400"/>
            <a:ext cx="7620000" cy="523875"/>
            <a:chOff x="703" y="2790"/>
            <a:chExt cx="2813" cy="330"/>
          </a:xfrm>
        </p:grpSpPr>
        <p:sp>
          <p:nvSpPr>
            <p:cNvPr id="23572" name="Text Box 39"/>
            <p:cNvSpPr txBox="1">
              <a:spLocks noChangeArrowheads="1"/>
            </p:cNvSpPr>
            <p:nvPr/>
          </p:nvSpPr>
          <p:spPr bwMode="auto">
            <a:xfrm>
              <a:off x="1005" y="2790"/>
              <a:ext cx="251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 Đ</a:t>
              </a:r>
              <a:r>
                <a:rPr lang="vi-VN" sz="2800">
                  <a:solidFill>
                    <a:srgbClr val="0000CC"/>
                  </a:solidFill>
                  <a:cs typeface="Times New Roman" pitchFamily="18" charset="0"/>
                </a:rPr>
                <a:t>ời</a:t>
              </a: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 sống nhân dân thêm khó kh</a:t>
              </a:r>
              <a:r>
                <a:rPr lang="vi-VN" sz="2800">
                  <a:solidFill>
                    <a:srgbClr val="0000CC"/>
                  </a:solidFill>
                  <a:cs typeface="Times New Roman" pitchFamily="18" charset="0"/>
                </a:rPr>
                <a:t>ă</a:t>
              </a: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n  </a:t>
              </a:r>
            </a:p>
          </p:txBody>
        </p:sp>
        <p:pic>
          <p:nvPicPr>
            <p:cNvPr id="23573" name="Picture 40" descr="c_md_wht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03" y="2813"/>
              <a:ext cx="26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Oval 42"/>
          <p:cNvSpPr>
            <a:spLocks noChangeArrowheads="1"/>
          </p:cNvSpPr>
          <p:nvPr/>
        </p:nvSpPr>
        <p:spPr bwMode="auto">
          <a:xfrm>
            <a:off x="762000" y="2362200"/>
            <a:ext cx="8382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CC"/>
              </a:solidFill>
            </a:endParaRP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2209800" y="471488"/>
            <a:ext cx="6172200" cy="519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2800" i="1" dirty="0">
                <a:latin typeface="Arial"/>
                <a:cs typeface="Times New Roman" pitchFamily="18" charset="0"/>
              </a:rPr>
              <a:t>   </a:t>
            </a:r>
            <a:r>
              <a:rPr lang="en-US" sz="2400" i="1" dirty="0" err="1">
                <a:latin typeface="Arial"/>
                <a:cs typeface="Times New Roman" pitchFamily="18" charset="0"/>
              </a:rPr>
              <a:t>Hãy</a:t>
            </a:r>
            <a:r>
              <a:rPr lang="en-US" sz="2400" i="1" dirty="0">
                <a:latin typeface="Arial"/>
                <a:cs typeface="Times New Roman" pitchFamily="18" charset="0"/>
              </a:rPr>
              <a:t> </a:t>
            </a:r>
            <a:r>
              <a:rPr lang="en-US" sz="2400" i="1" dirty="0" err="1">
                <a:latin typeface="Arial"/>
                <a:cs typeface="Times New Roman" pitchFamily="18" charset="0"/>
              </a:rPr>
              <a:t>khoanh</a:t>
            </a:r>
            <a:r>
              <a:rPr lang="en-US" sz="2400" i="1" dirty="0">
                <a:latin typeface="Arial"/>
                <a:cs typeface="Times New Roman" pitchFamily="18" charset="0"/>
              </a:rPr>
              <a:t> </a:t>
            </a:r>
            <a:r>
              <a:rPr lang="en-US" sz="2400" i="1" dirty="0" err="1">
                <a:latin typeface="Arial"/>
                <a:cs typeface="Times New Roman" pitchFamily="18" charset="0"/>
              </a:rPr>
              <a:t>vào</a:t>
            </a:r>
            <a:r>
              <a:rPr lang="en-US" sz="2400" i="1" dirty="0">
                <a:latin typeface="Arial"/>
                <a:cs typeface="Times New Roman" pitchFamily="18" charset="0"/>
              </a:rPr>
              <a:t> </a:t>
            </a:r>
            <a:r>
              <a:rPr lang="en-US" sz="2400" i="1" dirty="0" err="1">
                <a:latin typeface="Arial"/>
                <a:cs typeface="Times New Roman" pitchFamily="18" charset="0"/>
              </a:rPr>
              <a:t>đáp</a:t>
            </a:r>
            <a:r>
              <a:rPr lang="en-US" sz="2400" i="1" dirty="0">
                <a:latin typeface="Arial"/>
                <a:cs typeface="Times New Roman" pitchFamily="18" charset="0"/>
              </a:rPr>
              <a:t> </a:t>
            </a:r>
            <a:r>
              <a:rPr lang="en-US" sz="2400" i="1" dirty="0" err="1">
                <a:latin typeface="Arial"/>
                <a:cs typeface="Times New Roman" pitchFamily="18" charset="0"/>
              </a:rPr>
              <a:t>án</a:t>
            </a:r>
            <a:r>
              <a:rPr lang="en-US" sz="2400" i="1" dirty="0">
                <a:latin typeface="Arial"/>
                <a:cs typeface="Times New Roman" pitchFamily="18" charset="0"/>
              </a:rPr>
              <a:t> </a:t>
            </a:r>
            <a:r>
              <a:rPr lang="en-US" sz="2400" i="1" dirty="0" err="1">
                <a:latin typeface="Arial"/>
                <a:cs typeface="Times New Roman" pitchFamily="18" charset="0"/>
              </a:rPr>
              <a:t>đúng</a:t>
            </a:r>
            <a:r>
              <a:rPr lang="en-US" sz="2400" i="1" dirty="0">
                <a:latin typeface="Arial"/>
                <a:cs typeface="Times New Roman" pitchFamily="18" charset="0"/>
              </a:rPr>
              <a:t> </a:t>
            </a:r>
            <a:r>
              <a:rPr lang="en-US" sz="2400" i="1" dirty="0" err="1">
                <a:latin typeface="Arial"/>
                <a:cs typeface="Times New Roman" pitchFamily="18" charset="0"/>
              </a:rPr>
              <a:t>nhất</a:t>
            </a:r>
            <a:endParaRPr lang="en-US" sz="2400" i="1" dirty="0">
              <a:latin typeface="Arial"/>
              <a:cs typeface="Times New Roman" pitchFamily="18" charset="0"/>
            </a:endParaRPr>
          </a:p>
        </p:txBody>
      </p:sp>
      <p:pic>
        <p:nvPicPr>
          <p:cNvPr id="26" name="j0217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162800" y="5791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5" descr="phat bieu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0" y="52578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74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582444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696200" y="541020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572064">
            <a:off x="7836694" y="34131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5" descr="XMSTR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457200"/>
            <a:ext cx="288925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5" descr="XMSTR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855075" y="304800"/>
            <a:ext cx="288925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 descr="Bauernb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4"/>
          <p:cNvSpPr txBox="1">
            <a:spLocks noChangeArrowheads="1"/>
          </p:cNvSpPr>
          <p:nvPr/>
        </p:nvSpPr>
        <p:spPr bwMode="auto">
          <a:xfrm>
            <a:off x="639763" y="1143000"/>
            <a:ext cx="2865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2060"/>
                </a:solidFill>
              </a:rPr>
              <a:t>Lịch sử: </a:t>
            </a:r>
          </a:p>
        </p:txBody>
      </p:sp>
      <p:sp>
        <p:nvSpPr>
          <p:cNvPr id="6" name="Rectangle 5"/>
          <p:cNvSpPr/>
          <p:nvPr/>
        </p:nvSpPr>
        <p:spPr>
          <a:xfrm>
            <a:off x="786357" y="2057400"/>
            <a:ext cx="7571303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Những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chính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sách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về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</a:p>
          <a:p>
            <a:pPr algn="ctr" eaLnBrk="1" hangingPunct="1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kinh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tế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và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văn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hóa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của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</a:endParaRPr>
          </a:p>
          <a:p>
            <a:pPr algn="ctr" eaLnBrk="1" hangingPunct="1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Vua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Quang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Trung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33400" y="1066800"/>
            <a:ext cx="8077200" cy="39624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09600" y="1173163"/>
            <a:ext cx="7824788" cy="9540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</a:pPr>
            <a:r>
              <a:rPr lang="en-US" sz="2800" i="1">
                <a:cs typeface="Times New Roman" pitchFamily="18" charset="0"/>
              </a:rPr>
              <a:t>Câu3:Tại sao vua Quang Trung lại </a:t>
            </a:r>
            <a:r>
              <a:rPr lang="vi-VN" sz="2800" i="1">
                <a:cs typeface="Times New Roman" pitchFamily="18" charset="0"/>
              </a:rPr>
              <a:t>đề</a:t>
            </a:r>
            <a:r>
              <a:rPr lang="en-US" sz="2800" i="1">
                <a:cs typeface="Times New Roman" pitchFamily="18" charset="0"/>
              </a:rPr>
              <a:t> cao ch</a:t>
            </a:r>
            <a:r>
              <a:rPr lang="vi-VN" sz="2800" i="1">
                <a:cs typeface="Times New Roman" pitchFamily="18" charset="0"/>
              </a:rPr>
              <a:t>ữ</a:t>
            </a:r>
            <a:r>
              <a:rPr lang="en-US" sz="2800" i="1">
                <a:cs typeface="Times New Roman" pitchFamily="18" charset="0"/>
              </a:rPr>
              <a:t> Nôm?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40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3924300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400">
                <a:solidFill>
                  <a:srgbClr val="0033CC"/>
                </a:solidFill>
              </a:rPr>
              <a:t>5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0" y="5486400"/>
            <a:ext cx="3048000" cy="914400"/>
            <a:chOff x="912" y="2592"/>
            <a:chExt cx="3072" cy="960"/>
          </a:xfrm>
        </p:grpSpPr>
        <p:sp>
          <p:nvSpPr>
            <p:cNvPr id="24602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4603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/>
                  <a:cs typeface="Arial"/>
                </a:rPr>
                <a:t>Hết giờ</a:t>
              </a:r>
            </a:p>
          </p:txBody>
        </p:sp>
      </p:grpSp>
      <p:sp>
        <p:nvSpPr>
          <p:cNvPr id="24588" name="AutoShape 22">
            <a:hlinkClick r:id="" action="ppaction://noaction" highlightClick="1">
              <a:snd r:embed="rId6" name="camera.wav" builtIn="1"/>
            </a:hlinkClick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685800" y="2895600"/>
            <a:ext cx="762000" cy="762000"/>
          </a:xfrm>
          <a:prstGeom prst="ellips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763588" y="2133600"/>
            <a:ext cx="7770812" cy="523875"/>
            <a:chOff x="698" y="1097"/>
            <a:chExt cx="3046" cy="471"/>
          </a:xfrm>
        </p:grpSpPr>
        <p:pic>
          <p:nvPicPr>
            <p:cNvPr id="24600" name="Picture 29" descr="a_md_wht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8" y="1166"/>
              <a:ext cx="240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1" name="Text Box 37"/>
            <p:cNvSpPr txBox="1">
              <a:spLocks noChangeArrowheads="1"/>
            </p:cNvSpPr>
            <p:nvPr/>
          </p:nvSpPr>
          <p:spPr bwMode="auto">
            <a:xfrm>
              <a:off x="891" y="1097"/>
              <a:ext cx="2853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 Vì vua Quang Trung thích ch</a:t>
              </a:r>
              <a:r>
                <a:rPr lang="vi-VN" sz="2800">
                  <a:solidFill>
                    <a:srgbClr val="0000CC"/>
                  </a:solidFill>
                  <a:cs typeface="Times New Roman" pitchFamily="18" charset="0"/>
                </a:rPr>
                <a:t>ữ</a:t>
              </a: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 Nôm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762000" y="4191000"/>
            <a:ext cx="7315200" cy="609600"/>
            <a:chOff x="863" y="2320"/>
            <a:chExt cx="2056" cy="397"/>
          </a:xfrm>
        </p:grpSpPr>
        <p:sp>
          <p:nvSpPr>
            <p:cNvPr id="24598" name="Text Box 39"/>
            <p:cNvSpPr txBox="1">
              <a:spLocks noChangeArrowheads="1"/>
            </p:cNvSpPr>
            <p:nvPr/>
          </p:nvSpPr>
          <p:spPr bwMode="auto">
            <a:xfrm>
              <a:off x="1163" y="2320"/>
              <a:ext cx="1756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Vì nh ân dân ta ai cùng biết ch</a:t>
              </a:r>
              <a:r>
                <a:rPr lang="vi-VN" sz="2800">
                  <a:solidFill>
                    <a:srgbClr val="0000CC"/>
                  </a:solidFill>
                  <a:cs typeface="Times New Roman" pitchFamily="18" charset="0"/>
                </a:rPr>
                <a:t>ữ</a:t>
              </a: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 N ôm</a:t>
              </a:r>
            </a:p>
          </p:txBody>
        </p:sp>
        <p:pic>
          <p:nvPicPr>
            <p:cNvPr id="24599" name="Picture 32" descr="c_md_wht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63" y="2469"/>
              <a:ext cx="174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762000" y="3048000"/>
            <a:ext cx="7772400" cy="954088"/>
            <a:chOff x="486" y="2035"/>
            <a:chExt cx="4690" cy="601"/>
          </a:xfrm>
        </p:grpSpPr>
        <p:pic>
          <p:nvPicPr>
            <p:cNvPr id="24596" name="Picture 31" descr="b_md_wht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6" y="2064"/>
              <a:ext cx="345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Text Box 38"/>
            <p:cNvSpPr txBox="1">
              <a:spLocks noChangeArrowheads="1"/>
            </p:cNvSpPr>
            <p:nvPr/>
          </p:nvSpPr>
          <p:spPr bwMode="auto">
            <a:xfrm>
              <a:off x="854" y="2035"/>
              <a:ext cx="432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Vì mong muốn của vua Quang Trung là bảo tồn và phát triển ch</a:t>
              </a:r>
              <a:r>
                <a:rPr lang="vi-VN" sz="2800">
                  <a:solidFill>
                    <a:srgbClr val="0000CC"/>
                  </a:solidFill>
                  <a:cs typeface="Times New Roman" pitchFamily="18" charset="0"/>
                </a:rPr>
                <a:t>ữ</a:t>
              </a: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 viết của dân tộc </a:t>
              </a:r>
              <a:endParaRPr lang="en-US" sz="24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2286000" y="457200"/>
            <a:ext cx="61722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2800" i="1">
                <a:latin typeface="Arial"/>
                <a:cs typeface="Times New Roman" pitchFamily="18" charset="0"/>
              </a:rPr>
              <a:t>   </a:t>
            </a:r>
            <a:r>
              <a:rPr lang="en-US" sz="2400" i="1">
                <a:latin typeface="Arial"/>
                <a:cs typeface="Times New Roman" pitchFamily="18" charset="0"/>
              </a:rPr>
              <a:t>Hãy khoanh vào đáp án đúng nhất</a:t>
            </a:r>
          </a:p>
        </p:txBody>
      </p:sp>
      <p:pic>
        <p:nvPicPr>
          <p:cNvPr id="26" name="j02110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239000" y="563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5" descr="phat bieu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0" y="50292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74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85800" y="1371600"/>
            <a:ext cx="7867650" cy="38862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7772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i="1" u="sng">
                <a:solidFill>
                  <a:srgbClr val="0000CC"/>
                </a:solidFill>
                <a:cs typeface="Times New Roman" pitchFamily="18" charset="0"/>
              </a:rPr>
              <a:t>Câu 4:Quang Trung ban bố chiếu lập học nh</a:t>
            </a:r>
            <a:r>
              <a:rPr lang="vi-VN" sz="2800" i="1" u="sng">
                <a:solidFill>
                  <a:srgbClr val="0000CC"/>
                </a:solidFill>
                <a:cs typeface="Times New Roman" pitchFamily="18" charset="0"/>
              </a:rPr>
              <a:t>ằm</a:t>
            </a:r>
            <a:r>
              <a:rPr lang="en-US" sz="2800" i="1" u="sng">
                <a:solidFill>
                  <a:srgbClr val="0000CC"/>
                </a:solidFill>
                <a:cs typeface="Times New Roman" pitchFamily="18" charset="0"/>
              </a:rPr>
              <a:t> mục </a:t>
            </a:r>
            <a:r>
              <a:rPr lang="vi-VN" sz="2800" i="1" u="sng">
                <a:solidFill>
                  <a:srgbClr val="0000CC"/>
                </a:solidFill>
                <a:cs typeface="Times New Roman" pitchFamily="18" charset="0"/>
              </a:rPr>
              <a:t>đích</a:t>
            </a:r>
            <a:r>
              <a:rPr lang="en-US" sz="2800" i="1" u="sng">
                <a:solidFill>
                  <a:srgbClr val="0000CC"/>
                </a:solidFill>
                <a:cs typeface="Times New Roman" pitchFamily="18" charset="0"/>
              </a:rPr>
              <a:t> gì?</a:t>
            </a:r>
            <a:r>
              <a:rPr lang="vi-VN" sz="2000" i="1">
                <a:solidFill>
                  <a:srgbClr val="0000CC"/>
                </a:solidFill>
                <a:cs typeface="Times New Roman" pitchFamily="18" charset="0"/>
              </a:rPr>
              <a:t> </a:t>
            </a:r>
            <a:endParaRPr lang="en-US" sz="2000" i="1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40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39243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400">
                <a:solidFill>
                  <a:srgbClr val="0033CC"/>
                </a:solidFill>
              </a:rPr>
              <a:t>5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3400" y="5486400"/>
            <a:ext cx="3184525" cy="901700"/>
            <a:chOff x="912" y="2592"/>
            <a:chExt cx="3072" cy="960"/>
          </a:xfrm>
        </p:grpSpPr>
        <p:sp>
          <p:nvSpPr>
            <p:cNvPr id="25626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5627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/>
                  <a:cs typeface="Arial"/>
                </a:rPr>
                <a:t>Hết giờ</a:t>
              </a:r>
            </a:p>
          </p:txBody>
        </p:sp>
      </p:grpSp>
      <p:sp>
        <p:nvSpPr>
          <p:cNvPr id="25612" name="AutoShape 22">
            <a:hlinkClick r:id="" action="ppaction://noaction" highlightClick="1">
              <a:snd r:embed="rId6" name="camera.wav" builtIn="1"/>
            </a:hlinkClick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219200" y="2438400"/>
            <a:ext cx="6781800" cy="954088"/>
            <a:chOff x="996" y="1689"/>
            <a:chExt cx="2124" cy="433"/>
          </a:xfrm>
        </p:grpSpPr>
        <p:pic>
          <p:nvPicPr>
            <p:cNvPr id="25624" name="Picture 30" descr="a_md_wht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96" y="1724"/>
              <a:ext cx="24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5" name="Text Box 31"/>
            <p:cNvSpPr txBox="1">
              <a:spLocks noChangeArrowheads="1"/>
            </p:cNvSpPr>
            <p:nvPr/>
          </p:nvSpPr>
          <p:spPr bwMode="auto">
            <a:xfrm>
              <a:off x="1200" y="1689"/>
              <a:ext cx="1920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   Khuyến khích việc học của nhân dân </a:t>
              </a: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143000" y="3276600"/>
            <a:ext cx="6934200" cy="1384300"/>
            <a:chOff x="720" y="2256"/>
            <a:chExt cx="1824" cy="827"/>
          </a:xfrm>
        </p:grpSpPr>
        <p:pic>
          <p:nvPicPr>
            <p:cNvPr id="25622" name="Picture 33" descr="b_md_wht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0" y="2256"/>
              <a:ext cx="211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3" name="Text Box 34"/>
            <p:cNvSpPr txBox="1">
              <a:spLocks noChangeArrowheads="1"/>
            </p:cNvSpPr>
            <p:nvPr/>
          </p:nvSpPr>
          <p:spPr bwMode="auto">
            <a:xfrm>
              <a:off x="960" y="2256"/>
              <a:ext cx="1584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Nâng cao dân trí </a:t>
              </a:r>
              <a:r>
                <a:rPr lang="vi-VN" sz="2800">
                  <a:solidFill>
                    <a:srgbClr val="0000CC"/>
                  </a:solidFill>
                  <a:cs typeface="Times New Roman" pitchFamily="18" charset="0"/>
                </a:rPr>
                <a:t>để</a:t>
              </a: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 xây d</a:t>
              </a:r>
              <a:r>
                <a:rPr lang="vi-VN" sz="2800">
                  <a:solidFill>
                    <a:srgbClr val="0000CC"/>
                  </a:solidFill>
                  <a:cs typeface="Times New Roman" pitchFamily="18" charset="0"/>
                </a:rPr>
                <a:t>ựng</a:t>
              </a: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 một </a:t>
              </a:r>
              <a:r>
                <a:rPr lang="vi-VN" sz="2800">
                  <a:solidFill>
                    <a:srgbClr val="0000CC"/>
                  </a:solidFill>
                  <a:cs typeface="Times New Roman" pitchFamily="18" charset="0"/>
                </a:rPr>
                <a:t>đất</a:t>
              </a: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 n</a:t>
              </a:r>
              <a:r>
                <a:rPr lang="vi-VN" sz="2800">
                  <a:solidFill>
                    <a:srgbClr val="0000CC"/>
                  </a:solidFill>
                  <a:cs typeface="Times New Roman" pitchFamily="18" charset="0"/>
                </a:rPr>
                <a:t>ước</a:t>
              </a: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 c</a:t>
              </a:r>
              <a:r>
                <a:rPr lang="vi-VN" sz="2800">
                  <a:solidFill>
                    <a:srgbClr val="0000CC"/>
                  </a:solidFill>
                  <a:cs typeface="Times New Roman" pitchFamily="18" charset="0"/>
                </a:rPr>
                <a:t>ường</a:t>
              </a: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 thịnh và giàu mạnh</a:t>
              </a:r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1155700" y="4505325"/>
            <a:ext cx="7378700" cy="523875"/>
            <a:chOff x="792" y="2790"/>
            <a:chExt cx="2724" cy="330"/>
          </a:xfrm>
        </p:grpSpPr>
        <p:sp>
          <p:nvSpPr>
            <p:cNvPr id="25620" name="Text Box 39"/>
            <p:cNvSpPr txBox="1">
              <a:spLocks noChangeArrowheads="1"/>
            </p:cNvSpPr>
            <p:nvPr/>
          </p:nvSpPr>
          <p:spPr bwMode="auto">
            <a:xfrm>
              <a:off x="1005" y="2790"/>
              <a:ext cx="251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  <a:cs typeface="Times New Roman" pitchFamily="18" charset="0"/>
                </a:rPr>
                <a:t>    Tất cả các ý trên </a:t>
              </a:r>
            </a:p>
          </p:txBody>
        </p:sp>
        <p:pic>
          <p:nvPicPr>
            <p:cNvPr id="25621" name="Picture 40" descr="c_md_wht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92" y="2813"/>
              <a:ext cx="26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Oval 42"/>
          <p:cNvSpPr>
            <a:spLocks noChangeArrowheads="1"/>
          </p:cNvSpPr>
          <p:nvPr/>
        </p:nvSpPr>
        <p:spPr bwMode="auto">
          <a:xfrm>
            <a:off x="1066800" y="4419600"/>
            <a:ext cx="8382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CC"/>
              </a:solidFill>
            </a:endParaRP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2209800" y="471488"/>
            <a:ext cx="6172200" cy="519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2800" i="1" dirty="0">
                <a:latin typeface="Arial"/>
                <a:cs typeface="Times New Roman" pitchFamily="18" charset="0"/>
              </a:rPr>
              <a:t>   </a:t>
            </a:r>
            <a:r>
              <a:rPr lang="en-US" sz="2400" i="1" dirty="0" err="1">
                <a:latin typeface="Arial"/>
                <a:cs typeface="Times New Roman" pitchFamily="18" charset="0"/>
              </a:rPr>
              <a:t>Hãy</a:t>
            </a:r>
            <a:r>
              <a:rPr lang="en-US" sz="2400" i="1" dirty="0">
                <a:latin typeface="Arial"/>
                <a:cs typeface="Times New Roman" pitchFamily="18" charset="0"/>
              </a:rPr>
              <a:t> </a:t>
            </a:r>
            <a:r>
              <a:rPr lang="en-US" sz="2400" i="1" dirty="0" err="1">
                <a:latin typeface="Arial"/>
                <a:cs typeface="Times New Roman" pitchFamily="18" charset="0"/>
              </a:rPr>
              <a:t>khoanh</a:t>
            </a:r>
            <a:r>
              <a:rPr lang="en-US" sz="2400" i="1" dirty="0">
                <a:latin typeface="Arial"/>
                <a:cs typeface="Times New Roman" pitchFamily="18" charset="0"/>
              </a:rPr>
              <a:t> </a:t>
            </a:r>
            <a:r>
              <a:rPr lang="en-US" sz="2400" i="1" dirty="0" err="1">
                <a:latin typeface="Arial"/>
                <a:cs typeface="Times New Roman" pitchFamily="18" charset="0"/>
              </a:rPr>
              <a:t>vào</a:t>
            </a:r>
            <a:r>
              <a:rPr lang="en-US" sz="2400" i="1" dirty="0">
                <a:latin typeface="Arial"/>
                <a:cs typeface="Times New Roman" pitchFamily="18" charset="0"/>
              </a:rPr>
              <a:t> </a:t>
            </a:r>
            <a:r>
              <a:rPr lang="en-US" sz="2400" i="1" dirty="0" err="1">
                <a:latin typeface="Arial"/>
                <a:cs typeface="Times New Roman" pitchFamily="18" charset="0"/>
              </a:rPr>
              <a:t>đáp</a:t>
            </a:r>
            <a:r>
              <a:rPr lang="en-US" sz="2400" i="1" dirty="0">
                <a:latin typeface="Arial"/>
                <a:cs typeface="Times New Roman" pitchFamily="18" charset="0"/>
              </a:rPr>
              <a:t> </a:t>
            </a:r>
            <a:r>
              <a:rPr lang="en-US" sz="2400" i="1" dirty="0" err="1">
                <a:latin typeface="Arial"/>
                <a:cs typeface="Times New Roman" pitchFamily="18" charset="0"/>
              </a:rPr>
              <a:t>án</a:t>
            </a:r>
            <a:r>
              <a:rPr lang="en-US" sz="2400" i="1" dirty="0">
                <a:latin typeface="Arial"/>
                <a:cs typeface="Times New Roman" pitchFamily="18" charset="0"/>
              </a:rPr>
              <a:t> </a:t>
            </a:r>
            <a:r>
              <a:rPr lang="en-US" sz="2400" i="1" dirty="0" err="1">
                <a:latin typeface="Arial"/>
                <a:cs typeface="Times New Roman" pitchFamily="18" charset="0"/>
              </a:rPr>
              <a:t>đúng</a:t>
            </a:r>
            <a:r>
              <a:rPr lang="en-US" sz="2400" i="1" dirty="0">
                <a:latin typeface="Arial"/>
                <a:cs typeface="Times New Roman" pitchFamily="18" charset="0"/>
              </a:rPr>
              <a:t> </a:t>
            </a:r>
            <a:r>
              <a:rPr lang="en-US" sz="2400" i="1" dirty="0" err="1">
                <a:latin typeface="Arial"/>
                <a:cs typeface="Times New Roman" pitchFamily="18" charset="0"/>
              </a:rPr>
              <a:t>nhất</a:t>
            </a:r>
            <a:endParaRPr lang="en-US" sz="2400" i="1" dirty="0">
              <a:latin typeface="Arial"/>
              <a:cs typeface="Times New Roman" pitchFamily="18" charset="0"/>
            </a:endParaRPr>
          </a:p>
        </p:txBody>
      </p:sp>
      <p:pic>
        <p:nvPicPr>
          <p:cNvPr id="26" name="j02111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162800" y="5791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5" descr="phat bieu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0" y="52578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74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9"/>
          <p:cNvGrpSpPr>
            <a:grpSpLocks/>
          </p:cNvGrpSpPr>
          <p:nvPr/>
        </p:nvGrpSpPr>
        <p:grpSpPr bwMode="auto">
          <a:xfrm>
            <a:off x="152400" y="1066800"/>
            <a:ext cx="8839200" cy="4327525"/>
            <a:chOff x="240" y="1632"/>
            <a:chExt cx="5376" cy="2726"/>
          </a:xfrm>
        </p:grpSpPr>
        <p:pic>
          <p:nvPicPr>
            <p:cNvPr id="26627" name="Picture 216" descr="hinh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1632"/>
              <a:ext cx="5376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217"/>
            <p:cNvSpPr>
              <a:spLocks noChangeArrowheads="1"/>
            </p:cNvSpPr>
            <p:nvPr/>
          </p:nvSpPr>
          <p:spPr bwMode="auto">
            <a:xfrm>
              <a:off x="1392" y="2400"/>
              <a:ext cx="3408" cy="1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Vua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Quang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Trung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vi-V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đã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có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nhiều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chính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.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sách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nhằm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phát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tiển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kinh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tế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và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v</a:t>
              </a:r>
              <a:r>
                <a:rPr lang="vi-V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ă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n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hóc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của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vi-V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đất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n</a:t>
              </a:r>
              <a:r>
                <a:rPr lang="vi-V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ước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.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tiêu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biểu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là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“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chiếu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khuyến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nông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”, ‘‘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Chiếu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lập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học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”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và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vi-V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đề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cao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chữ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Nôm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.</a:t>
              </a:r>
            </a:p>
            <a:p>
              <a:pPr eaLnBrk="1" hangingPunct="1"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066800" y="18446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27651" name="Picture 3" descr="!dk8_1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4437063"/>
            <a:ext cx="1712912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836613"/>
            <a:ext cx="9461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1248">
            <a:off x="8197850" y="3213100"/>
            <a:ext cx="9461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701955">
            <a:off x="184944" y="3134519"/>
            <a:ext cx="97313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7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854065">
            <a:off x="5083175" y="5799138"/>
            <a:ext cx="971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33400" y="2044700"/>
            <a:ext cx="8153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4293903" algn="ctr" rotWithShape="0">
              <a:srgbClr val="59031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0000FF"/>
                </a:solidFill>
              </a:rPr>
              <a:t> Chúc các em </a:t>
            </a:r>
          </a:p>
          <a:p>
            <a:pPr algn="ctr"/>
            <a:r>
              <a:rPr lang="en-US" sz="5400" b="1">
                <a:solidFill>
                  <a:srgbClr val="0000FF"/>
                </a:solidFill>
              </a:rPr>
              <a:t>chăm ngoan học giỏi</a:t>
            </a:r>
          </a:p>
        </p:txBody>
      </p:sp>
      <p:pic>
        <p:nvPicPr>
          <p:cNvPr id="78857" name="tango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8313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!dk8_1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4437063"/>
            <a:ext cx="1712913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4" name="tango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8313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89" fill="hold"/>
                                        <p:tgtEl>
                                          <p:spTgt spid="788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45539E-7 C 0.00208 -0.00139 0.00417 -0.00324 0.00642 -0.00439 C 0.00833 -0.00532 0.01059 -0.00532 0.01267 -0.00647 C 0.01684 -0.00925 0.02066 -0.01896 0.02379 -0.02335 C 0.02587 -0.03375 0.02743 -0.04207 0.02865 -0.05294 C 0.02778 -0.06195 0.02552 -0.10171 0.0191 -0.11211 C 0.01806 -0.11373 0.01597 -0.1135 0.01441 -0.11419 C 0.0059 -0.12506 -0.01042 -0.13477 -0.02222 -0.13754 C -0.03073 -0.14864 -0.02274 -0.14055 -0.03489 -0.14586 C -0.04097 -0.14864 -0.04653 -0.15488 -0.05226 -0.15858 C -0.0533 -0.16066 -0.05417 -0.16297 -0.05555 -0.16482 C -0.05694 -0.16667 -0.05955 -0.1669 -0.06024 -0.16921 C -0.0618 -0.17453 -0.06094 -0.18054 -0.0618 -0.18608 C -0.0625 -0.19048 -0.06406 -0.19464 -0.0651 -0.1988 C -0.06667 -0.23532 -0.06736 -0.2693 -0.05868 -0.30444 C -0.05677 -0.31207 -0.05017 -0.31577 -0.04601 -0.32131 C -0.03125 -0.34096 -0.00399 -0.35922 0.01597 -0.36778 C 0.02413 -0.37633 0.03577 -0.38188 0.04601 -0.38465 C 0.05764 -0.39251 0.06858 -0.39482 0.08108 -0.39945 C 0.10573 -0.40892 0.13004 -0.41863 0.15556 -0.42279 C 0.16788 -0.42811 0.17726 -0.4295 0.19045 -0.43111 C 0.2033 -0.43574 0.21684 -0.4362 0.23021 -0.43759 C 0.29167 -0.4362 0.35139 -0.43343 0.41267 -0.43551 C 0.44045 -0.43944 0.46754 -0.4473 0.49531 -0.45238 C 0.57257 -0.45123 0.62726 -0.44984 0.69688 -0.44383 C 0.70886 -0.4399 0.72101 -0.43897 0.73333 -0.43759 C 0.74306 -0.43435 0.75208 -0.43111 0.76198 -0.42903 C 0.76354 -0.42834 0.76511 -0.42788 0.76667 -0.42695 C 0.7684 -0.4258 0.76979 -0.42372 0.77153 -0.42279 C 0.775 -0.42071 0.77899 -0.42025 0.78264 -0.41863 C 0.78802 -0.41308 0.79202 -0.40869 0.79844 -0.40592 C 0.80452 -0.39737 0.81302 -0.3969 0.81754 -0.38465 C 0.82188 -0.37309 0.82882 -0.36107 0.83177 -0.34882 C 0.83403 -0.33981 0.8342 -0.33033 0.83663 -0.32131 C 0.84132 -0.2767 0.83733 -0.22515 0.81267 -0.19233 C 0.81059 -0.18377 0.80799 -0.18031 0.80156 -0.17753 C 0.79844 -0.16482 0.77934 -0.15996 0.76997 -0.15442 C 0.7566 -0.14633 0.74306 -0.14517 0.72865 -0.1417 C 0.71111 -0.13754 0.69566 -0.12922 0.67778 -0.12691 C 0.66302 -0.11905 0.66111 -0.12044 0.64132 -0.11835 C 0.62899 -0.1172 0.60486 -0.11419 0.60486 -0.11396 C 0.54601 -0.11535 0.48872 -0.11743 0.43021 -0.12044 C 0.39913 -0.12598 0.36788 -0.12552 0.33663 -0.12899 C 0.31892 -0.13569 0.30104 -0.13777 0.28264 -0.13962 C 0.26927 -0.1454 0.25504 -0.14656 0.24132 -0.15002 C 0.22708 -0.15349 0.21354 -0.15811 0.19965 -0.16066 C 0.18594 -0.1699 0.16649 -0.17129 0.15087 -0.17545 C 0.14132 -0.17799 0.13351 -0.184 0.12379 -0.18608 C 0.11233 -0.19117 0.11754 -0.18932 0.10799 -0.19233 C 0.09288 -0.20273 0.07639 -0.2092 0.06181 -0.22191 C 0.06094 -0.22469 0.06024 -0.22792 0.05886 -0.23047 C 0.05799 -0.23209 0.05625 -0.23278 0.05556 -0.23463 C 0.05347 -0.23995 0.05278 -0.24619 0.05087 -0.2515 C 0.04931 -0.25982 0.04896 -0.26468 0.04445 -0.27069 C 0.04497 -0.27924 0.04392 -0.29473 0.04774 -0.30444 C 0.05208 -0.316 0.06458 -0.32964 0.07465 -0.32987 C 0.11806 -0.33125 0.16146 -0.33125 0.20452 -0.33195 C 0.26372 -0.33888 0.32188 -0.34813 0.38108 -0.3509 C 0.41267 -0.35599 0.43056 -0.35414 0.46823 -0.35298 C 0.4816 -0.3472 0.46684 -0.35298 0.49688 -0.34882 C 0.51077 -0.34697 0.52413 -0.34189 0.5382 -0.34027 C 0.55104 -0.33611 0.56302 -0.3338 0.57622 -0.33195 C 0.57778 -0.33125 0.57952 -0.33102 0.58108 -0.32987 C 0.58229 -0.32871 0.58281 -0.32617 0.5842 -0.32547 C 0.58767 -0.32386 0.59167 -0.32409 0.59531 -0.32339 C 0.60156 -0.31923 0.60799 -0.31623 0.61441 -0.31276 C 0.61754 -0.31114 0.62379 -0.3086 0.62379 -0.30837 C 0.62622 -0.29982 0.63142 -0.29542 0.6349 -0.28756 C 0.63802 -0.28017 0.64011 -0.27208 0.64271 -0.26422 C 0.64392 -0.23555 0.65017 -0.18886 0.64132 -0.16066 C 0.63177 -0.13038 0.61528 -0.1068 0.59531 -0.08877 C 0.5908 -0.08484 0.58542 -0.08276 0.58108 -0.07836 C 0.56927 -0.06657 0.58021 -0.07166 0.56823 -0.06773 C 0.55608 -0.05756 0.54132 -0.0534 0.52708 -0.05086 C 0.5092 -0.04045 0.51997 -0.04508 0.49375 -0.04022 C 0.48993 -0.03953 0.48264 -0.03814 0.48264 -0.03791 C 0.46406 -0.02866 0.44514 -0.02982 0.42552 -0.02751 C 0.41441 -0.02404 0.40313 -0.02497 0.39219 -0.02127 C 0.38524 -0.01503 0.37639 -0.01318 0.36823 -0.01063 C 0.3566 0.00508 0.3632 0.00116 0.34931 0.00416 C 0.34774 0.00624 0.34636 0.00878 0.34445 0.0104 C 0.34167 0.01294 0.33733 0.01156 0.3349 0.01479 C 0.3342 0.01572 0.33715 0.01479 0.3382 0.01479 " pathEditMode="relative" rAng="0" ptsTypes="fffffffffff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" y="-2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24 0.01849 C -0.06736 0.00393 -0.06284 0.0074 -0.07135 0.0037 C -0.08316 -0.01203 -0.08489 -0.01156 -0.09826 -0.02151 C -0.10607 -0.02729 -0.11371 -0.037 -0.12204 -0.0407 C -0.12864 -0.04925 -0.13194 -0.04948 -0.13958 -0.05549 C -0.14513 -0.05989 -0.15121 -0.06682 -0.15694 -0.07029 C -0.16041 -0.07237 -0.16441 -0.0726 -0.16805 -0.07445 C -0.17239 -0.07677 -0.17656 -0.08023 -0.18073 -0.08301 C -0.18559 -0.08625 -0.19166 -0.08717 -0.1967 -0.08925 C -0.20416 -0.09596 -0.21163 -0.09549 -0.22048 -0.09781 C -0.22743 -0.09966 -0.23437 -0.10151 -0.24114 -0.10405 C -0.24548 -0.10567 -0.2493 -0.10937 -0.25382 -0.11029 C -0.26007 -0.11145 -0.26649 -0.11191 -0.27291 -0.1126 C -0.28975 -0.12 -0.30746 -0.11954 -0.32517 -0.12093 C -0.39496 -0.11954 -0.46493 -0.11931 -0.53472 -0.11677 C -0.54218 -0.11653 -0.54948 -0.11399 -0.55694 -0.1126 C -0.56441 -0.11122 -0.57916 -0.10821 -0.57916 -0.10821 C -0.59392 -0.09989 -0.60972 -0.09526 -0.62517 -0.08925 C -0.63836 -0.08416 -0.65017 -0.07515 -0.66336 -0.07029 C -0.67482 -0.0585 -0.66423 -0.06752 -0.68246 -0.05966 C -0.70763 -0.04879 -0.67048 -0.06151 -0.69513 -0.05341 C -0.69878 -0.05087 -0.70277 -0.04948 -0.70625 -0.04694 C -0.71979 -0.03677 -0.70607 -0.04347 -0.71736 -0.03862 C -0.7302 -0.02636 -0.72413 -0.02937 -0.73472 -0.0259 C -0.74531 -0.01179 -0.72708 -0.03492 -0.74583 -0.01734 C -0.75833 -0.00555 -0.74027 -0.01503 -0.75382 -0.00902 C -0.75642 -0.00555 -0.7592 -0.00185 -0.7618 0.00162 C -0.76979 0.01225 -0.76788 0.0037 -0.77291 0.01225 C -0.7868 0.03607 -0.77465 0.01919 -0.78715 0.03537 C -0.79166 0.0474 -0.79566 0.05919 -0.79982 0.07144 C -0.80173 0.07722 -0.80625 0.08832 -0.80625 0.08832 C -0.81198 0.11953 -0.81649 0.163 -0.80295 0.18982 C -0.80034 0.2074 -0.79149 0.23237 -0.7776 0.23838 C -0.77204 0.24994 -0.76371 0.25503 -0.75538 0.2615 C -0.75208 0.26427 -0.74948 0.26913 -0.74583 0.27005 C -0.74288 0.27075 -0.73472 0.27283 -0.73159 0.27422 C -0.71823 0.28138 -0.70625 0.28832 -0.69184 0.2911 C -0.68142 0.29688 -0.67673 0.2978 -0.66493 0.29965 C -0.646 0.30844 -0.6243 0.31399 -0.60468 0.31884 C -0.58385 0.32971 -0.55555 0.32994 -0.53316 0.33364 C -0.521 0.33549 -0.4967 0.3378 -0.4967 0.3378 C -0.47829 0.34566 -0.46857 0.34289 -0.44427 0.34404 C -0.42638 0.34589 -0.40954 0.35005 -0.39184 0.35468 C -0.38368 0.36 -0.37725 0.36138 -0.36805 0.36323 C -0.35729 0.36786 -0.34618 0.37479 -0.33628 0.38219 C -0.32899 0.38751 -0.32378 0.3956 -0.31579 0.39907 C -0.31423 0.40115 -0.31284 0.40347 -0.31111 0.40531 C -0.30902 0.40716 -0.30503 0.4067 -0.30468 0.40971 C -0.30191 0.43167 -0.30729 0.45873 -0.32361 0.46682 C -0.33073 0.49503 -0.35277 0.49873 -0.37135 0.50474 C -0.37829 0.51075 -0.38611 0.5126 -0.39357 0.51745 C -0.39704 0.52208 -0.40191 0.52485 -0.40468 0.53017 C -0.4059 0.53248 -0.40538 0.53595 -0.40625 0.53849 C -0.40729 0.5415 -0.41302 0.55144 -0.41406 0.55329 C -0.4151 0.55745 -0.41632 0.56185 -0.41736 0.56601 C -0.41788 0.56809 -0.41892 0.57225 -0.41892 0.57225 C -0.41944 0.57803 -0.41979 0.58381 -0.42048 0.58936 C -0.42083 0.59144 -0.42204 0.5956 -0.42204 0.5956 " pathEditMode="relative" ptsTypes="ffffffffffff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79 0.00856 C -0.06475 0.0333 -0.06579 0.06104 -0.05937 0.08463 C -0.05798 0.08948 -0.05781 0.0948 -0.05625 0.09943 C -0.05434 0.10521 -0.04982 0.1163 -0.04982 0.1163 C -0.04826 0.12463 -0.046 0.13388 -0.04357 0.14174 C -0.04166 0.14752 -0.03715 0.15862 -0.03715 0.15862 C -0.03767 0.17688 -0.03732 0.19538 -0.03871 0.21365 C -0.03923 0.21966 -0.04409 0.22359 -0.0467 0.22844 C -0.05416 0.24232 -0.0651 0.24648 -0.07691 0.25156 C -0.0875 0.25087 -0.09809 0.2518 -0.1085 0.24948 C -0.11996 0.24694 -0.13038 0.23839 -0.14184 0.23677 C -0.1467 0.23607 -0.15138 0.23538 -0.15625 0.23469 C -0.16441 0.2259 -0.17395 0.22058 -0.18159 0.21156 C -0.18489 0.20763 -0.19114 0.19885 -0.19114 0.19885 C -0.19236 0.18544 -0.1967 0.16555 -0.18628 0.15654 C -0.18194 0.15284 -0.17708 0.1496 -0.17204 0.14798 C -0.16111 0.14474 -0.13871 0.14174 -0.13871 0.14174 C -0.12118 0.14243 -0.10382 0.14266 -0.08628 0.14382 C -0.07638 0.14451 -0.06718 0.15654 -0.05781 0.1607 C -0.05243 0.1718 -0.0401 0.17873 -0.03246 0.19029 C -0.02448 0.20255 -0.02204 0.21758 -0.01961 0.23261 C -0.02013 0.24602 -0.01961 0.25966 -0.02135 0.27284 C -0.02187 0.277 -0.02465 0.27977 -0.02604 0.28347 C -0.03055 0.29573 -0.03611 0.31052 -0.0467 0.31515 C -0.05555 0.32393 -0.0618 0.32209 -0.07204 0.32555 C -0.09739 0.32393 -0.12187 0.32185 -0.1467 0.31515 C -0.15555 0.31261 -0.16475 0.31122 -0.17361 0.30867 C -0.17795 0.30752 -0.18628 0.30451 -0.18628 0.30451 C -0.196 0.29156 -0.20711 0.29133 -0.21805 0.28116 C -0.22534 0.27446 -0.23177 0.26544 -0.23871 0.25804 C -0.24166 0.2548 -0.24548 0.25318 -0.24826 0.24948 C -0.27847 0.20925 -0.25503 0.23885 -0.26892 0.21156 C -0.27274 0.20417 -0.2776 0.19769 -0.28159 0.19029 C -0.28524 0.17087 -0.28906 0.14359 -0.27048 0.13758 C -0.25937 0.12995 -0.24635 0.12902 -0.23402 0.12694 C -0.20382 0.12763 -0.17378 0.12787 -0.14357 0.12902 C -0.125 0.12972 -0.10659 0.13735 -0.08802 0.13966 C -0.07257 0.14474 -0.07951 0.14266 -0.06736 0.1459 C -0.05208 0.1563 -0.04027 0.1637 -0.02916 0.18197 C -0.02656 0.19561 -0.02083 0.2081 -0.01493 0.21989 C -0.01302 0.23029 -0.0118 0.24093 -0.01024 0.25156 C -0.01163 0.27284 -0.00989 0.29827 -0.02604 0.30867 C -0.03125 0.32278 -0.03993 0.33226 -0.05138 0.33619 C -0.06267 0.34752 -0.07621 0.35376 -0.08958 0.35954 C -0.11944 0.35815 -0.14062 0.35538 -0.16892 0.35307 C -0.18836 0.34659 -0.20625 0.33434 -0.22604 0.32995 C -0.23246 0.32648 -0.24062 0.3237 -0.2467 0.31931 C -0.26059 0.30914 -0.24548 0.31584 -0.25937 0.31076 C -0.26614 0.30474 -0.27517 0.30104 -0.28316 0.29827 C -0.28958 0.2918 -0.29513 0.29018 -0.30225 0.28555 C -0.30468 0.28232 -0.30798 0.28047 -0.31024 0.277 C -0.31805 0.26474 -0.30833 0.27122 -0.31805 0.26636 C -0.32309 0.25688 -0.32534 0.26104 -0.33073 0.25388 C -0.33993 0.24162 -0.33055 0.24763 -0.34357 0.23677 C -0.35329 0.22867 -0.34323 0.24185 -0.35295 0.23052 C -0.36736 0.21365 -0.38229 0.19792 -0.39583 0.17989 C -0.40208 0.17156 -0.40312 0.17434 -0.41024 0.16717 C -0.4177 0.15977 -0.41805 0.15006 -0.42291 0.14174 C -0.425 0.13827 -0.42812 0.13596 -0.43073 0.13318 C -0.43368 0.12555 -0.43524 0.11723 -0.43871 0.11006 C -0.44045 0.10613 -0.44323 0.10313 -0.44513 0.09943 C -0.44635 0.09688 -0.4467 0.09341 -0.44826 0.0911 C -0.45 0.08833 -0.45295 0.08717 -0.45468 0.08463 C -0.45816 0.07954 -0.46024 0.07261 -0.46406 0.06775 C -0.46562 0.06567 -0.46736 0.06359 -0.46892 0.06151 C -0.47291 0.04486 -0.4835 0.02451 -0.48958 0.00856 C -0.49809 -0.0141 -0.50555 -0.03722 -0.51493 -0.05919 C -0.51614 -0.06196 -0.51649 -0.0652 -0.51805 -0.06751 C -0.52222 -0.07398 -0.52882 -0.07583 -0.53402 -0.08023 C -0.54913 -0.07884 -0.55694 -0.07699 -0.57048 -0.07398 C -0.57743 -0.06936 -0.58055 -0.06381 -0.58802 -0.06127 C -0.59305 -0.05063 -0.60156 -0.04231 -0.61024 -0.03791 C -0.61527 -0.02797 -0.62482 -0.02543 -0.63246 -0.01896 C -0.63663 -0.01109 -0.64132 -0.0037 -0.64513 0.0044 C -0.64843 0.01133 -0.64948 0.0185 -0.65295 0.02544 C -0.65191 0.03261 -0.65138 0.03977 -0.64982 0.04671 C -0.64618 0.06243 -0.62638 0.06359 -0.61649 0.06775 C -0.61406 0.06729 -0.60277 0.06567 -0.59913 0.06359 C -0.58402 0.0548 -0.60555 0.06289 -0.58802 0.05711 C -0.5875 0.05503 -0.5875 0.05249 -0.58628 0.05087 C -0.58507 0.04925 -0.58211 0.05087 -0.58159 0.04879 C -0.58107 0.04694 -0.58472 0.0444 -0.58472 0.0444 " pathEditMode="relative" ptsTypes="ffffffffffffffffffffffffff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C -0.19687 -0.11736 -0.39375 -0.23472 -0.37083 -0.30278 C -0.34792 -0.37083 0.13715 -0.33981 0.1375 -0.40833 C 0.13785 -0.47685 -0.38437 -0.68518 -0.36875 -0.71389 C -0.35312 -0.74259 0.17361 -0.67222 0.23125 -0.58055 C 0.28889 -0.48889 0.09965 -0.22917 -0.02292 -0.16389 C -0.14549 -0.09861 -0.46667 -0.18148 -0.50417 -0.18889 C -0.54167 -0.1963 -0.31806 -0.21944 -0.24792 -0.20833 C -0.17778 -0.19722 -0.12778 -0.15833 -0.08333 -0.12222 C -0.03889 -0.08611 0.00139 -0.00926 0.01858 0.00833 C 0.03611 0.02593 0.02847 0.00463 0.02083 -0.01667 " pathEditMode="relative" ptsTypes="aaaaaaaaaaA">
                                      <p:cBhvr>
                                        <p:cTn id="14" dur="5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17589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7589" fill="hold"/>
                                        <p:tgtEl>
                                          <p:spTgt spid="788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7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6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>
          <a:xfrm>
            <a:off x="0" y="457200"/>
            <a:ext cx="8991600" cy="8382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800" b="1" smtClean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1.Nh</a:t>
            </a:r>
            <a:r>
              <a:rPr lang="vi-VN" sz="2800" b="1" smtClean="0">
                <a:solidFill>
                  <a:srgbClr val="0070C0"/>
                </a:solidFill>
                <a:cs typeface="Times New Roman" panose="02020603050405020304" pitchFamily="18" charset="0"/>
              </a:rPr>
              <a:t>ững</a:t>
            </a:r>
            <a:r>
              <a:rPr lang="en-US" sz="2800" b="1" smtClean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chính sách của vua Quang Trung về kinh tế</a:t>
            </a:r>
          </a:p>
        </p:txBody>
      </p:sp>
      <p:sp>
        <p:nvSpPr>
          <p:cNvPr id="5" name="Explosion 1 4"/>
          <p:cNvSpPr/>
          <p:nvPr/>
        </p:nvSpPr>
        <p:spPr>
          <a:xfrm>
            <a:off x="0" y="1295400"/>
            <a:ext cx="2438400" cy="3124200"/>
          </a:xfrm>
          <a:prstGeom prst="irregularSeal1">
            <a:avLst/>
          </a:prstGeom>
          <a:ln>
            <a:solidFill>
              <a:srgbClr val="C00000"/>
            </a:solidFill>
          </a:ln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accent6"/>
                </a:solidFill>
                <a:latin typeface="Arial"/>
              </a:rPr>
              <a:t>Thảo</a:t>
            </a:r>
            <a:r>
              <a:rPr lang="en-US" sz="2800" dirty="0">
                <a:solidFill>
                  <a:schemeClr val="accent6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Arial"/>
              </a:rPr>
              <a:t>luận</a:t>
            </a:r>
            <a:r>
              <a:rPr lang="en-US" sz="2800" dirty="0">
                <a:solidFill>
                  <a:schemeClr val="accent6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Arial"/>
              </a:rPr>
              <a:t>nhóm</a:t>
            </a:r>
            <a:r>
              <a:rPr lang="en-US" sz="2800" dirty="0">
                <a:solidFill>
                  <a:schemeClr val="accent6"/>
                </a:solidFill>
                <a:latin typeface="Arial"/>
              </a:rPr>
              <a:t> 4</a:t>
            </a:r>
          </a:p>
        </p:txBody>
      </p:sp>
      <p:sp>
        <p:nvSpPr>
          <p:cNvPr id="6" name="Horizontal Scroll 5"/>
          <p:cNvSpPr/>
          <p:nvPr/>
        </p:nvSpPr>
        <p:spPr bwMode="auto">
          <a:xfrm>
            <a:off x="2133600" y="1219200"/>
            <a:ext cx="6858000" cy="2895600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"/>
                <a:cs typeface="Times New Roman" pitchFamily="18" charset="0"/>
              </a:rPr>
              <a:t>1.Quang </a:t>
            </a:r>
            <a:r>
              <a:rPr lang="en-US" sz="3200" b="1" dirty="0" err="1">
                <a:latin typeface="Arial"/>
                <a:cs typeface="Times New Roman" pitchFamily="18" charset="0"/>
              </a:rPr>
              <a:t>Trung</a:t>
            </a:r>
            <a:r>
              <a:rPr lang="en-US" sz="3200" b="1" dirty="0">
                <a:latin typeface="Arial"/>
                <a:cs typeface="Times New Roman" pitchFamily="18" charset="0"/>
              </a:rPr>
              <a:t> </a:t>
            </a:r>
            <a:r>
              <a:rPr lang="vi-VN" sz="3200" b="1" dirty="0">
                <a:cs typeface="Times New Roman" pitchFamily="18" charset="0"/>
              </a:rPr>
              <a:t>đã</a:t>
            </a:r>
            <a:r>
              <a:rPr lang="en-US" sz="3200" b="1" dirty="0"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latin typeface="Arial"/>
                <a:cs typeface="Times New Roman" pitchFamily="18" charset="0"/>
              </a:rPr>
              <a:t>có</a:t>
            </a:r>
            <a:r>
              <a:rPr lang="en-US" sz="3200" b="1" dirty="0"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latin typeface="Arial"/>
                <a:cs typeface="Times New Roman" pitchFamily="18" charset="0"/>
              </a:rPr>
              <a:t>chính</a:t>
            </a:r>
            <a:r>
              <a:rPr lang="en-US" sz="3200" b="1" dirty="0"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latin typeface="Arial"/>
                <a:cs typeface="Times New Roman" pitchFamily="18" charset="0"/>
              </a:rPr>
              <a:t>sách</a:t>
            </a:r>
            <a:r>
              <a:rPr lang="en-US" sz="3200" b="1" dirty="0"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latin typeface="Arial"/>
                <a:cs typeface="Times New Roman" pitchFamily="18" charset="0"/>
              </a:rPr>
              <a:t>gì</a:t>
            </a:r>
            <a:r>
              <a:rPr lang="en-US" sz="3200" b="1" dirty="0"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latin typeface="Arial"/>
                <a:cs typeface="Times New Roman" pitchFamily="18" charset="0"/>
              </a:rPr>
              <a:t>về</a:t>
            </a:r>
            <a:r>
              <a:rPr lang="en-US" sz="3200" b="1" dirty="0"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latin typeface="Arial"/>
                <a:cs typeface="Times New Roman" pitchFamily="18" charset="0"/>
              </a:rPr>
              <a:t>nông</a:t>
            </a:r>
            <a:r>
              <a:rPr lang="en-US" sz="3200" b="1" dirty="0"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latin typeface="Arial"/>
                <a:cs typeface="Times New Roman" pitchFamily="18" charset="0"/>
              </a:rPr>
              <a:t>nghiệp</a:t>
            </a:r>
            <a:r>
              <a:rPr lang="en-US" sz="3200" b="1" dirty="0">
                <a:latin typeface="Arial"/>
                <a:cs typeface="Times New Roman" pitchFamily="18" charset="0"/>
              </a:rPr>
              <a:t>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"/>
                <a:cs typeface="Times New Roman" pitchFamily="18" charset="0"/>
              </a:rPr>
              <a:t>2.Em </a:t>
            </a:r>
            <a:r>
              <a:rPr lang="en-US" sz="3200" b="1" dirty="0" err="1">
                <a:latin typeface="Arial"/>
                <a:cs typeface="Times New Roman" pitchFamily="18" charset="0"/>
              </a:rPr>
              <a:t>hãy</a:t>
            </a:r>
            <a:r>
              <a:rPr lang="en-US" sz="3200" b="1" dirty="0"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latin typeface="Arial"/>
                <a:cs typeface="Times New Roman" pitchFamily="18" charset="0"/>
              </a:rPr>
              <a:t>nêu</a:t>
            </a:r>
            <a:r>
              <a:rPr lang="en-US" sz="3200" b="1" dirty="0"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latin typeface="Arial"/>
                <a:cs typeface="Times New Roman" pitchFamily="18" charset="0"/>
              </a:rPr>
              <a:t>nội</a:t>
            </a:r>
            <a:r>
              <a:rPr lang="en-US" sz="3200" b="1" dirty="0">
                <a:latin typeface="Arial"/>
                <a:cs typeface="Times New Roman" pitchFamily="18" charset="0"/>
              </a:rPr>
              <a:t> dung </a:t>
            </a:r>
            <a:r>
              <a:rPr lang="en-US" sz="3200" b="1" dirty="0" err="1">
                <a:latin typeface="Arial"/>
                <a:cs typeface="Times New Roman" pitchFamily="18" charset="0"/>
              </a:rPr>
              <a:t>và</a:t>
            </a:r>
            <a:r>
              <a:rPr lang="en-US" sz="3200" b="1" dirty="0"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latin typeface="Arial"/>
                <a:cs typeface="Times New Roman" pitchFamily="18" charset="0"/>
              </a:rPr>
              <a:t>tác</a:t>
            </a:r>
            <a:r>
              <a:rPr lang="en-US" sz="3200" b="1" dirty="0"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latin typeface="Arial"/>
                <a:cs typeface="Times New Roman" pitchFamily="18" charset="0"/>
              </a:rPr>
              <a:t>dụng</a:t>
            </a:r>
            <a:r>
              <a:rPr lang="en-US" sz="3200" b="1" dirty="0"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latin typeface="Arial"/>
                <a:cs typeface="Times New Roman" pitchFamily="18" charset="0"/>
              </a:rPr>
              <a:t>của</a:t>
            </a:r>
            <a:r>
              <a:rPr lang="en-US" sz="3200" b="1" dirty="0"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latin typeface="Arial"/>
                <a:cs typeface="Times New Roman" pitchFamily="18" charset="0"/>
              </a:rPr>
              <a:t>chính</a:t>
            </a:r>
            <a:r>
              <a:rPr lang="en-US" sz="3200" b="1" dirty="0"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latin typeface="Arial"/>
                <a:cs typeface="Times New Roman" pitchFamily="18" charset="0"/>
              </a:rPr>
              <a:t>sách</a:t>
            </a:r>
            <a:r>
              <a:rPr lang="en-US" sz="3200" b="1" dirty="0">
                <a:latin typeface="Arial"/>
                <a:cs typeface="Times New Roman" pitchFamily="18" charset="0"/>
              </a:rPr>
              <a:t> </a:t>
            </a:r>
            <a:r>
              <a:rPr lang="vi-VN" sz="3200" b="1" dirty="0">
                <a:cs typeface="Times New Roman" pitchFamily="18" charset="0"/>
              </a:rPr>
              <a:t>đó</a:t>
            </a:r>
            <a:r>
              <a:rPr lang="en-US" sz="3200" b="1" dirty="0">
                <a:latin typeface="Arial"/>
                <a:cs typeface="Times New Roman" pitchFamily="18" charset="0"/>
              </a:rPr>
              <a:t>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" y="4267200"/>
            <a:ext cx="8991600" cy="22098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1.vua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Quang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ban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chiếu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khuyến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nông</a:t>
            </a:r>
            <a:endParaRPr lang="en-US" sz="3200" b="1" dirty="0">
              <a:solidFill>
                <a:srgbClr val="FFFF00"/>
              </a:solidFill>
              <a:latin typeface="Arial"/>
              <a:cs typeface="Times New Roman" pitchFamily="18" charset="0"/>
            </a:endParaRP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2.Lệnh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FF00"/>
                </a:solidFill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bỏ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làng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quê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trở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quê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cũ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cày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cấy,khai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phá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ruộng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hoang.Chỉ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vài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n</a:t>
            </a:r>
            <a:r>
              <a:rPr lang="vi-VN" sz="3200" b="1" dirty="0">
                <a:solidFill>
                  <a:srgbClr val="FFFF00"/>
                </a:solidFill>
                <a:cs typeface="Times New Roman" pitchFamily="18" charset="0"/>
              </a:rPr>
              <a:t>ă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m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sau,mùa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màng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tốt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t</a:t>
            </a:r>
            <a:r>
              <a:rPr lang="vi-VN" sz="3200" b="1" dirty="0">
                <a:solidFill>
                  <a:srgbClr val="FFFF00"/>
                </a:solidFill>
                <a:cs typeface="Times New Roman" pitchFamily="18" charset="0"/>
              </a:rPr>
              <a:t>ươ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i,làng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xóm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trở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Times New Roman" pitchFamily="18" charset="0"/>
              </a:rPr>
              <a:t>bình</a:t>
            </a:r>
            <a:endParaRPr lang="en-US" sz="3200" b="1" dirty="0">
              <a:solidFill>
                <a:srgbClr val="FFFF00"/>
              </a:solidFill>
              <a:latin typeface="Arial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 txBox="1">
            <a:spLocks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400" b="1">
                <a:solidFill>
                  <a:srgbClr val="0070C0"/>
                </a:solidFill>
                <a:cs typeface="Times New Roman" pitchFamily="18" charset="0"/>
              </a:rPr>
              <a:t>1.Nh</a:t>
            </a:r>
            <a:r>
              <a:rPr lang="vi-VN" sz="2400" b="1">
                <a:solidFill>
                  <a:srgbClr val="0070C0"/>
                </a:solidFill>
                <a:cs typeface="Times New Roman" pitchFamily="18" charset="0"/>
              </a:rPr>
              <a:t>ững</a:t>
            </a:r>
            <a:r>
              <a:rPr lang="en-US" sz="2400" b="1">
                <a:solidFill>
                  <a:srgbClr val="0070C0"/>
                </a:solidFill>
                <a:cs typeface="Times New Roman" pitchFamily="18" charset="0"/>
              </a:rPr>
              <a:t> chính sách của vua Quang Trung về kinh tế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4572000" y="5257800"/>
            <a:ext cx="4572000" cy="1066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  </a:t>
            </a:r>
            <a:r>
              <a:rPr lang="en-US" sz="24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Chiếu</a:t>
            </a:r>
            <a:r>
              <a:rPr lang="en-US" sz="24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khuyến</a:t>
            </a:r>
            <a:r>
              <a:rPr lang="en-US" sz="24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nông</a:t>
            </a:r>
            <a:r>
              <a:rPr lang="en-US" sz="24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do </a:t>
            </a:r>
            <a:r>
              <a:rPr lang="en-US" sz="24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vua</a:t>
            </a:r>
            <a:r>
              <a:rPr lang="en-US" sz="24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Quang</a:t>
            </a:r>
            <a:r>
              <a:rPr lang="en-US" sz="24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Trung</a:t>
            </a:r>
            <a:r>
              <a:rPr lang="en-US" sz="24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ban </a:t>
            </a:r>
            <a:r>
              <a:rPr lang="en-US" sz="24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bố</a:t>
            </a:r>
            <a:endParaRPr lang="en-US" sz="2400" b="1" dirty="0" smtClean="0">
              <a:solidFill>
                <a:srgbClr val="0070C0"/>
              </a:solidFill>
              <a:latin typeface="Arial"/>
              <a:cs typeface="Times New Roman" pitchFamily="18" charset="0"/>
            </a:endParaRPr>
          </a:p>
        </p:txBody>
      </p:sp>
      <p:pic>
        <p:nvPicPr>
          <p:cNvPr id="20486" name="Picture 6" descr="http://thanglonghanoi.gov.vn/dataimages/201005/original/images48399_image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4495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https://encrypted-tbn2.google.com/images?q=tbn:ANd9GcQ_rZVAXvnzhd3r6T3FIqUURCE48urEdfJSnkDPiKtD5Bc6FIC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990600"/>
            <a:ext cx="358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data:image/jpeg;base64,/9j/4AAQSkZJRgABAQAAAQABAAD/2wCEAAkGBhQSEBUUEhQUFRUVFBYXGBYVGBcVFxgWGBgVFhgVFhYXGyYeFxokGRUYHy8gIycpLC0sGCA9NTAqNSYrLCoBCQoKDgwOGg8PGiwkHCQsLCwsLCwsKSwsLCwsLCwsLCwsLCksLCwsLCwsLCwsLCwsLCwsLCwsLCwsLCwsLCwsLP/AABEIALwBDAMBIgACEQEDEQH/xAAcAAABBQEBAQAAAAAAAAAAAAAEAAECAwUGBwj/xAA8EAACAgIBAwMCBAQFBAEDBQABAgMREiEABCIxBRNBMlEGI2FxQlKBkRQzYqHwscHR8RUkQ+EHFlNywv/EABkBAQEBAQEBAAAAAAAAAAAAAAEAAgMEBf/EACARAQEBAQACAgMBAQAAAAAAAAABEQISIQMxE0FRYSL/2gAMAwEAAhEDEQA/APWa41clxufDe0uPXFxckbirj8XEG4/H4uCLj8bj8gXH43FyB+NxceuSNxDj8bkTcXH4uSNxcfi5I3Fx+LkjcR4/ERyRuLj1xVyRuI8fjVyRq41clxcijXEBx+LgdNfG5LiA5I/GrkuNzTJVxVx+NyJVxcfjckeuLjXx+QLi4uLgj8QHG5IcQauPxcXEFxjx+NyJVxcXFwRceuLi5A3FxcXIlxcXFyRVxVxccckauNyR4x5I1cXHri4I3G5I8jyJcVcXHrgi4uMx5QvWqSKZSDY0wNn9PvoMdfA5rEI4hyHuCrsAebsV/fxxhJZFUQR5B/qK++uJTPFyg9YmSrktuuS7HcPNr9xW7HJdR1CohdzSqCxOzQUFiaGzoE64ZUt4wPOb9R/FjL04ljhJDKzKXdUAFAo0gBNAgklAc+09po1zXV/j90lEjSgKCB7AClHjwR8iWxMUhyZaLdhAyyHjrPi6o2PSweLmdB67FIzLE3uMhAYKDqyBdmlIFi6J5ZL1aKfzZESyAoLBfIsXvyaY/sOc7zSN4/IxkVrx9/N/rfJcGT8Q418bkkr4x43FyRcXBJPV4VYqZYwymiuQLAhQ5GI3eJBr9R9xwCT8VxUrIsjoQSXC4KoFeTIV3Zqv0PyK5rxtTbrj1wbouvSVckN1VgggiwGAIP6EbFj9eEXwzERHFXETwHrPW4YnCO4Dt9KgMxPcF1iDsEjXmt+OWb9IdxuDp1w+bU3VH9wP/wDQ1+vLZuoVAWdgoAJJYgAAeTv44YsxZxcZJAfBB/bfHvki4r4gdX8Hx+v7cbLkj8bga+rRmUxBlzGipNG9Gl/mNWdfbheYsi9jzxsqPxcXFzJNxxxcVcE4vqfxBO0tqrlVyYRxjVBimbyMcWI+VIIUkWAdjP8AxL+JFk6aOP2TL1E5eCpFMAQqAkjL7lFAWBAP72VArmf6xMFCpB1Lr00gxc2wXTYslshokGVmRAov26DEtfJz+qu/Uq79S6BPajiMAMLP09opx9rcdo6thR0xsgjE/R4+OfbHVaj9TGoaLAySyrCyszGOBDJH7mYwa5lAckXlTDy1irYvxHPKGiVpJllMbGNmJcqUYLHHKUKxpaobYKDi4Yg3WZ1kscsjvnP7f+GNSz5NhIQwiT3UjZCgCsqgAWT9xqv0bp0iLt1PTp7SnMRzMzMFdSMYYwQzMT3UcQRnvtauvjGddN+F+nDRu00TxoylmlCsrrGJHjtppLyYlKKBWbd67QnZeterF0MCho/eMkCvgZiRRUvFHAx1RsGQpXkg6B8n/F06+ygkXqBCz+0g916QQgB4vZmjH0u5UFiG7SaANcl0H4nZowsErQhEWJZPfPTu17xUMTHGgcrs9zKncQBS4vx+V1eTV6xwGeoYsJGIDREx+4N0rRZqwKkq+Lk1kpCHLY3onRo8kmXdDEJsnuNYndHJRyXUAKSFSwuwyiwa5neuRQBGeGedVLhgjuZSWAtwWViqsWkRsiT2u5Hd2cjD62Fikise1IiMfokc2yM64syjJqVcVFrfce0c3npa3Pwx+JhGZOpdM5WIQyG4lSJ9DBFslgUCiOIVUDWUxY87D0zo5mZvYTp5Y2kbPqOoUSM5UkHBFkyrE4j3Gy7RfnXlMXUtKA0jMqsK95/dNrGHAYsqEPRAU3YBPwRzsfwz18uA/wAFLD0vT4MxaRmlLPaoaMimPuftSxlYN3dHHfP8Mr1fp0oV8WaF3S/Auh8f28bq+W8yPw76k0sbB2RnjkkjZkxxJRq2FJCtRFjxvWiOa98+fZZcdEJZgos+P0BP+wF8wk/HPSmVowzWt5MVIVa0bvuG/kj/AGBPNL1mAvEygWWFV3Uf/wC2IJr9AN/7jx/8RT4OwhZx0uVo4IZC3chywLFfF4kjyLUVrr8fxzr7F9PZOn9UikNI6savtIOv+HlXrXqBihLKUDEhVMl45MashRZAFsQPhfIGx5l+EImkAnhjeaRPcCxoEjUmwA5kcBYiPAWiTv6b4/XeozyTIZnQPHiY5JMAoKtciKkLuJaIIs9xsGu2ub/Dl+1ov1MSSt3oZpFjU5dOGYFQ0mKyZDbfZauwe7JCOb/4b9Glj6mUDJYMdXKXkEluEemBDXGSLJJsC7rXIelde3vCSSMFfbkZgz+4snc7yXEzKoZD7ZKochakA3z0DpPUoIeneRR7YLAtEqd6zSAH2wijulZmHwSxPyOb+TZMgjY6H05YlAVfAq63VkgX8KLNL4HgUKHLYplYWrKw+6kMNedjXOZjhiaWgqf4iNUkYLliEMiMiylttMcbsgH9VDb14OujQEtItMbvD21ANUpIsZfGzfjXPNeWkPXfVWijcoo7ACzNkAAfsFVmc0L0AKvuBHOMHXoJFeTrJ3GZbHp4jBHbMGkcO5Q4mvAJbZ7jvj+s9bJAZHlpJ2I9uSQmWQx1i/tQR+4Onv6gbFggbrVHpvXN1EwSb3OpQyoFaKS0GVM7gGQYg1kQ11bYgeB6OefGM/bZPrpm9yJZSSyoI02JBIjl2SR/bBshVWxdW1ZnmD6v+Ij1PvxzNFGQwK44k9pNxq7EnLE3SeSNG+1tj1COOKNWZpYj+akiN3zOCve5aPudVYqPcUjRFHLE84PqOpQSCQQiL3AjEO7yqF2wCx6aqUig2NAqDlVb45itehegdaZQhjCJ1AjjJAkUxyIC6s5UAtZ0SSSfp2aPLvxR+JpEd0gLKVGGRVcRI2JFFiSz0QBiCFLdym05yvoP4ijihZalKhiY1JVC8pfPJsScQjgAKGbRugRu6Hpr6BmPUws3UO2X+KkaBZWoCT2T7g2SrnwVY0dBQoz4f9bVrP6H8UyJ1CtmWJJLKL2SQAz4Ygmi1ZZePBGzur+KJJa9xkWM3O5De5/hzE2YycRqgAb29EsSCDaBrGN+Jvw48PTrLKSyqCkSqBGEZWPt/lypmR3SMWJH+Ydj+LCf1NX6dYo1YKrFhkU/VKACraMnk+WcbHzzp4833Brt/wD4lPZd5oulkE0lBlkf3VC/U0HsxyFnDtIcVAujsghVj0nqRkQIOs6pliKhhHFJ7rkEipZYS7K5KsipR/y9gkkjmuh9V9sRjCGGRckZ4oxmUyWU5oSVlBZcStAjRyGgx3pfr0i+4SmQLfxdqn3EZRHkRiWXAOvxQkvfdyvKdH03qhhkaQN1IX3VVhMschlQlmyD5KkRHeNm9bGV86Sf8Twh/bTOWQkgJEuTWN+SQtfrdc84671v8pFJaRw1ZAUKa+1kqycnbahFBGst1T0HqpibLIgMGBIFrYZXBx1mFpe21vwTR5x6+PXSPYY3sA0RYBoijvdEfB5LH9eYH4X/ABBH1LSiMtSlWxb/AFr34fJTP7/xFviudAOeWzLgrx7qPVMYJMUhEkoImZUPuLBGI0SMmRRGaYrQj86Pwx5zs/TtIxZjZRMi1oA6J9IuRwZFtEUKAbAH7B/U/VAGZWawPDNdCiBiwa8k7V1v6Bs857r+rN9rnWd1Z+D4oXV386+OfU5jl06NPWuriCxJ1UvTsoyMQUL7gY6csj2ZCgUBfqxWwQN82fRnWZxDKnvROQynMoZznHGS4JVHRHU5MgJyZsSbe+J6br5DYcDF2bBR/wDyEL26rLIWpBu/sd31v4RDB7nZk6dVJJUiMKXxIWFk7gSxAxWwWLXROXHqehGV67+H5emkdZSpLkEBomdIo7DYN1BVClZoCqqCck0uVc53o+tCyCV4silMFMmILJpVAq2U5oWVTeINEDx6H+NPVoXQhcsUZCFMrjKhiKcMS2FBrBIzP/3LyXzfqYJir5GQscXdSGChSumvQs/AA8Dzonmubs9itVepeaUTysjvMwNLIskgjUOT/O6tiAqhjk1VXB4+pRJDeUtBFjMhrFatO5C1AGgMSNAUaNELpZuojkdu8dmLLVAx/RsDWINeRVj4NcMi9WpQWfNu0kMokAC44E5bb5UrVUtWboKbfqvWS9RGrsQFOKFXlIARPdkikl2iyP8A567tgClbIzpX1VZQ5JJf3XkUESMmMqsJBm0jkWypQNDzeXxlPFG6h3bEK4VQEBZg2ZZ9OMFFIKJO7o6I4B/jIxWQ1bXu738EEFRWvF3s2O0GJ6/+D/WJHFRz+2re2oBhzS10FtK9u07QiXgEXfy3W+reuS+5EnSGIh2NlqcFVNEDB7A+Ca81v4Pk34V/EaxMUMskADsVkSnUIVZWSQRsGlsKgEos0DiB5G11H4rnDK/STySBbaNZ8HltwylZPPuNsrogUq/Zjzzd/HvWukr1yWirAgEUQQfBFeDfweea+r+kGUe5LSvFNEYOkSZuoJt2BaZBYjQoaDIKCqdkEDm1+EPXJ5Unm6h42QAsqRsrOlZMyML7TQNKzA/BGtcr6l+IPetSimCQKY48UAjVSq+2e0Ei6YsrMGNgaBvn8fN5tjV9hOi9YPSCUdPIEWRTktfmq0TvCqtHHaQu1h9V8eBwJutAkHcWNEBy3nyBtfsa3RP9RwPqgchS0FsntJDDQZRiN7ZbBGrNeKOS3UBzofYfNfYaN158XXmgOeqRh1HR9VKzNEjnBVZyTYQKgIeRm0HFEj9c6+1kS+qNAxpnJ9rBXUyRMKZkF4taVEn0kElgDoKOc9F1MlsiAMHXHtCEYBvH0jEZKWvRJ3Zrl03pcsUaGQFFkJAzCd3wSosuxUEXQ1QN3XDFrrE/GpkVlnkODlajjXAYKEAZ5KMjAbuySbAxPg9wOobqOhDVG3u9OQYkG2YjEpG5kpf4log7+RRHPFW6qlKFgR2EYlK2p7bQ0xIc3lZ83skc1vTPxPJ04ZFkzjZnyS5lSyWAZaAZchT+Rur2Dzn18e/TUrU9V9SCx+3UqD3mkkWepD7gsLG70XPauP1bB+bIEvTet6aGaPqGyTGSTuUArlgREipG1+A59tfgrchXR53qpw6BiFcL/KVXsUaDSAVZsEEg2R5+5np8kQkeKT34l7ixURlWA2GxSwG22KgsMmXuXuJ3noNn8T/jJOrCYxsI6HuKW/MethFCkHDTMDltsbrE3gN1hAVkEqh1xJY3lRNNGo7ALA2KNxtR03KvU+vjBeJUDFHbFgwZsRdLljRUEqe2st3o48z06tyHFKEdkdlVRQKk4kPiSv1HYIv5J8B55kmRWtz0j1b2fdKRqZJEu3/KaMyZW4MYAcOoBIBItbHjW90PXySqkY6eaZnBXIuHi1jHK7R5rE2JLVkhP8OeV4cR00jsTsZO2RGCAFsWF5gCvg47Bx2Nm2i7VZC9A45JsBiPBxFZ1kBu1re6rlgdD+JvxB1KSGOQD/L9uNo1xKfwlVI0QtyIC3cUbY7t850rNty3YpJApd68t20gBcUQB5NeOGSTk0CH+koQD4RVDasgYhARqtX98uDxGVcPbj2otRiCTlQvX1HJr+SMv0UhkyIm6sDEYFXRrx8EUb+lR82db+ftyT+qHWNiwcmoKbORIQr9OrGqv+l8q6WR5SGx7hZ7f4wDR27G9uRiKskbWhUohIS9lUcEjPACy2LUA1C/g1QX9gBxKzq+uOKlgaZtrQ2VsErmNUS2vju8HfCH9QBAKjBgCjFQRYG1aiKB/MO/lgToEDg8/ToWIs2Bq9UoBHctHxWzqq3o7f0xFOIYDHa5CgwOQyYkmzQbRtQcSNaBzTHqf4B9VjePvWFJx2nBcHZAsZDOCoqwU2LBofbnajnlPSQIjqgZ2LIRg5xUKe5mLhjVAg4g2xA8C+ejemzFk8hqJHyMa/gPm68X/fd88HyT3rePnj1jrfccHZwVgcsT4YltACib8fNGjzCnRkYBvtZB3f8AQ18/9dX89X10J91wa0FU4ntY2MpCQWDkWCMT4s5Cr5z8/Tn3NiwCL8WdsRoVZ2aJvxV+efT5cKK9P9BEgykkCrgSWY34e8iQGIj+pWZLojY3vff05FtUnjY5LGI41liI+t3aQSG1VV+lmORBGWNdonoXpqMRGbMbkl37gsYvBiwYDG4yrM1jvSI/w7uh6KFhgy2xxSNFdayBAZ3YA5UDgDejGNNytGM6TqHZnTDIqBkLJVQBiI2LWCP4bvxZvzyxvTpUBY/UxdWYiyRQdvdMgAOSAMASRWJAujwSZJBKzdPH7XtyA+9k0G2VcQAzCgS2dVfcB+nNB+seT22vOV1JW6a5GKkMwzvMH3CC22IW8tXIBH1pWN8Cy2jRtsgFWuwXZgR/9urU2GIvRDCdEjOEiRCb0w1ZIBJxJ8aXR+9jdALrCRGQIqSYxKtRSSWuhK0obEYUAp7e1iQfNGptIel6qNkjKpHJC66U+4opmKkC1j/LdwLvFh8b4hyfVSm0tsxVitEizd/r5BO/H6clG4sGyPH8IeiAPhtHYqz/ANNc1vWPSCvVSRrjksrRgMLJTNkDsfG7Uhjs6/S8jqegZSmeswGGRu/NX9vBBv7ePHFCY+pycZG7JsCgfj/wfB+BzpYuiQIMHYizTNVKpoZHQxBC/wDffML0iIYBpI7Qd3dko0QLseR2sN6u/sebvpnXxtMCw97wPbW0RghUU0gJwyIK6sd2+01zNaj1PpJkj9O9hWhd1gwcJIAHkSJRagXkuKiwBZo0Lyrznr8ghb8zGkZnCfljNn+mUkC2LCsNUCb8c3/w/wCpHqC8P+HeIL7YOIB7ZL6f25Tccvt3IGDHIqAPAUEt696LIsQ/+niWBCrIkshMzqoBLsUTKN3LHNiT9JGgMjw5njWtcuPSpZpoo2ZY3YkCzTKjKShEdBj5OwN9xJrxsdJ+CArZNOZAACAiEAg+cn94MAL3VE3o74d6H6acmnaKGGwfZEXt9qu0ispaOvpqQXQNtd9tA0+qLn7Vsrk9q4hCoADD6wGqiGuvAH3AN11d9NSevYHpvwmBQzaVFNFaVbYMunwmViVw2DQA2Kx5v9LDM0Pt+wrg5EvLNJGzICKCsAWVVpQSH2UUk2dh4YIEsyBVoA97VlZJrWPmzVGuXZMbvYIIDErdX3INWo15oC7188xeq14xldX+AJXkLAYKSSFRWk2SGNFnBAJYijlQ1Z5XH+HWAxVoyT4DREGIjFAyESGjiFbd78AG73mc5EMyqAbo6BJ2wDEkBf8AbQ+TwnMrX0mhvyL0W3X6D4/trh59HxjlZvwlMcrbIlgcipTRBo7Zi3hWrzQOx54LJ+HXVQcgr+BjGz+AWNdwvuHwLF/rrsIJiFQC2oN4KjYFVrZrWvOhvxybOSCptrsntvwaqqJrx835+By/JT4x551noBiY/mZLgGyKiMGwaWjITmGB7d3qvNcz0irSk+PP03Zoir399GqHx4Hf+r+lCdKJAKG1NClG/quvgtokmiKPjnKdX6YYi2aYkHy2RGrFL5D+D4DVY+4rrz3rFmKYunVTlYYUhxZXYEUGtgBZAZlTY3RI3Q5FIfcsiKqQkjufEAsWYoD5ByUH4/TlLLZIsCyotiEUkgtZLEAeP9xwgxSxKJVdo0BYIwa7YaOIF7zUgH7rY8A82yikAfDMlmIwESkxsugmDDZa2ZcqBJ/Mr6OGIJJZCY0jRGcsBGnZWSGlu7ACAhtXQuuX+lemWl2hGEmyQuyqiskABcqKFm6O6ujrQdN9LEAEY9p3kxCFsmUC8rcmvv58czejIzfTPRu33C3eQWI2L+tVtV0WW/n7/ptuq6PCIqtgisT4AQUe53arokEfp9ubUQNKALop8fvqh53XyfDXwD1ARSge4HxG2AIIFAkEqCdAKh833+VsHmJbrVnpwvTT0wJLBh5tteCB5rEUB/YXe+dH0PU4SbC1pHShgpclQyBa9sFmH+lT9lZRwzp/TOkkQCKB7tsJHkcA1RRgI5qLUrWtGiDV0wFv+ESNkMasMGEi5tlvVICprBsO6i6/mGqtG5vrqMyV2Xo/4ShmQu9kglVILLQViMsgaLDGvHxsHXOs9J6YxQRxsciihbPzWr/25yXokTMvtibqBmzMfbAUKdE7Bzos2QGr3+xKmf2zgk3Uy0WtlJYAszMEuz9Ksq6Px+/PB37/AG65riOl9DqIds3uye4UTAEgpYQTArbxm0OgbANDtRWy+mggJTJmdwispFnElSp8EqVAH1DzQsfTzo+u9WkjBLdiKyYJHaAEHtyxDG2bwSHIJGRNkDOgdS7JGaQbUVtc7ONi4234G9s2hfPbK5YKiRgV9kOZQNDEPlLEAbdWcXlaoLqzHpq1wDqvRCSyxo6pu0VgpdWLhAI1YG4yuXiwyksKFnRaZSj3QPd4N3pqxJF3rR8jAfJ4RN63IkzsH/MjLAHEOQPdyKi0IRmQH6mVTkdbsUtVjkup/DE5XqDiyRorMUkkpkxDYu6jFXkOTGiCwN6VaLZTejr7stSGRFUAygsqEriVxdqvuFKposRo+BzuOn9QKdH7BaJmMtNSL3dOiFVBUUA96YBr2d2TWX1PqE0s4MjtIpzVWKoXWwjaGOBY0oDAkapCuAPOk6rFjmQuaOFZ2IFYllcuGHUusjDIKSGYA7Y9x8nnT9N6UBLIYy6pS05/zBcVYMD3N9bIVUqKyKkVzI6FbcIoBzwW67u8e2QFcfwqhI+br+bnTy9RjSKcEC0t270cRYHn6GDFjskg/GrqrnkL6h6aswpqYhQPblGCgCOON8mU2ZiysyljrBe0hdc51Xo0hkdpZEUDyVUXIoTtVDGCNjIE2ALNk4kDanhlkLYWtBqFkuLxZWKCyXUqdn5s7+bZOnBW5UhuIqdDuUHIeACDgWSwQV2TrA8JcNjiR6WDIFEgLrIQmIxLD2zKJg28ksG7NgMKv42fSfTpY4+8hvgL7jR0hzLM+IzyLrHiTe1FjGgSZeocy4jJdxmwQxU0vYyooG1FMDiD9wLBS+pqZs3Sx7gkkfRBsh1WygJWvlR4D6Ni922syOy/CfQxwTLJIQoKvgZyQoy+t43tgWasWOY0rUKIor1nq55C8aThO7IoEbER0B7kcisFCkuGs0xZtgKKHD9FJLg3uM8kf+UwLl1zYKF9lgGxNC6ANr9/K63p82AlYEKXKgd+eKKS2ZDLdM0q0CSDi4GOIPON5963K2OpmYlwGxdYkALAuch7oAAQjM9vjQuwLFcA9QZoSkxLUmamkP0uRt9apmy8+F+DfMT1iTqLEZklACbDMLbJnJZkXbAhgNAg2R8kcB6lZGZgZG7ntlJkKqmTCyXA8Hx9gADdsOM4N6dB1X4jeHqHRxaKpYMTVBhogH5tgAdZdtBRXNqPrdFUyBybsoE5jJPCtXn5Wx3fINc86Xp5BsFmZc/qLE2GdSCdGqyXz4Nb1wXo+tFt9IVmXL6nbEsGbHQokLlZtu3/AFVzV+OUedeodR6qFxUuq2xIcEgdysqjwLtrH28fuK29RLFDkDZeu7LyTsCvIN0ST9XxvnnvpvTKVMcTZJcak4GyPbkkzpro1Y38E/AHDJfT1DMKUlsbBGIx2AQpHcpA1qteLN8z+OQ+dd70XrPtmmJaNi2YGOQ0m1s0GAKHtNHtP+rlEfq8ZNtIo0CR/LVAsR50xFkj7Cvvwq+mfUKLFhdANZGO/p7gvaD58AeNU83px7bXsLvtlKocUzC5UPcOhoXWyeH44fKvQOl9QiclHk2RoKpIrsyYOAcCS/gkUL3Y0X1XRpiQSH03axanYKQLxFKby7l2N/PPOo5wQQvToyRpGzhgcxjYj2WDGwApVR/Ds7s2dF1hU0GZACCCpICjtBGrBU7XEkCyCca4X4/5T5NsenxiY4EsjFaxAOMZO115GjsAGgDYO+XiBRG1JYBOZ8lg+USi67WYSEVHQZWor3MeczB+IWab25RQChTk1BCCvapyU2K+nZsWuqB3un9TUK3kXoKrU2mPYDolhuyAyrRF3XNWWM+qL6305komIqCzrp88xa4sR4AyF2mmBBNEEtor0DiBfbC4+2ASCCRhJ9I+qvigKum2LJ5gQ+qu1rbfSXwZHxUqrMoXelVVkJsgZJQoC+bvQeovGlXIBGaKlmA/ixewAfuSRQ1r4rn1K1FUjlaDHvF+Nj6sSQR8WCCFGifJsEh+p5FO0kMwFd4jN5ABsvqFZA+BRx+SFIPVSPGyxuxyDXkVVwNHMorAl2GA+rxibyBB4mlxZDUhCIhbwXI78CrUVUkCRidEWCCT51J+1q1ejRCHIGTKKBYDEDFmL+21XkFOu3t/QVoiSqNlV2WF2dE2WIqrVrJ2AWqx8Y8vWoUPhaRTRdiAuS67iW+tlQAn7eSNlieipugVFAnuA/Le1q/4i4onIYn6aPCmNH0v1Qo5DsQD2k1Rob1WgAQwPk7+1c6n0eRo4QHmwY2xUYHG/wCEkjZHz4o6+Oef+9VHG6Yij/NbfB+TVGid0edn6N6vjHTZmiKoK2sVqyyNv778nnDuOjI9XiSP/PnjjI7gXIUYsSF7SwLLfkb2L+NcR6j6iq9TkzpItK6mM0GoBRqrvtBAIPgk75reo/hxlYsZlaRrZvLSPkSRrL3GIxJbVgDVkAHPj9NjLFpmoAMQwUhwAMyAGJAW2ByYEmx9Qoj08SSfbj1tbUU4V2JZqtWLntr6aIJHd2j99UaNtzm/UvU395zETSyAnAdhHtqXLbAAzJYgizlfkWZetq0UZRKZFTEE0CVABLFQoCqMa8b14tuZPXdVjNcjOzGOC10hIMUFMD+2x4BFXW15055YtdP0cvZ3SKVCkllLAE5teC2Sy0LAFE/YkkcpeYCU4OjEq5IyYvZQqLA0O1sWJI0bHgVPp/ZxGKZ0lB5iGB8W2KMCSQq2KG28iubXSjBQViRFGAZyuLYqy0SfaIkoYnZ8a0PObcOax+iKq61iLclQqMci0cju9s5Vhiuiar5Ay4fHkNKpxuizKvcdfUzA+SpJoA7+L5W/qOjl4AYa2pe1uwSXFXjjvZ3quFydZqgdsNkBSfBq8RrYomq+mq1wpiDIyFUokkkUEYAZFQHB1VC//JJB4LIJWwMeJemHtyDC7Q7ZWJGBRQDQohtfY2dV1ryqfbBr6vLICdMNJRG6GSm6NE/y5/VvORlcbVJkwQBRkAmLZUWo2u7AORNecqRUXN6XQlA9tVWlGeQJD4ke6/lcEBBrbMLOzXAPS/wnJIH/ACgjh1F+6rWNxuqOUYKKlZtg6jAAyvh8M3WefbRSxJydgqgLhjRRgN1lvdUAaJ5E9GrdQs1QihRWyu4yfbWFSbABWMkKQSAoBW7LtGFAkgVh78jKtAxgNftglHiEjoMVOQJx2RndcvnfFQKAAKgeGpe4Jex/L4FHRNG7IXVu6pDaxxhmWQtGQJXEhxOa5FrBRgVIb6VNCmPKYuljkkohHQCRMlXFnIlsPKHLLFk0ZVsbGOZ328sW41fUHST3ZXAc4k0ojLC1oZIymlCLIb/a6CjiPpIVcgGUGMlGKjch7kRgIxivZkzkntBrVvwbpoiVWOI4R+2lqVmUSM5LojIrgyKqK4UZeEsZmyLpG6h2lhiilkOTU8TFo0UWSntlXBBiYLTm/GJNY8P8SMnoyS2UPtAr4RGeKzkWwsZGNV2Schsb3XGh/BqRQMrZFnZQkjx+0AGCELSWGNqaY39q4F1nQ9S4XcpJBq1JYe4LiQvXcKvsRFxG/wCIk6sPpYgicskw0Tjpe+41MoxRWVTjkGrfggk5Cts/aZCwLEgCziw1lWiACpbjNVEajYvtJBskUarjRvHIxVWBPbTLEinbIlUGDEKC9A2TVfYcNHTzSAIfcDWA31aVQwzdciUkcgGvJDKLF2YL+FcSikSoQMVOJJv3Hawq4kbajsV2tXgHWz9o8/VgzRmN2EYdTJZDMRiwpfIAajVeAw+quUdZ6jmw/NtBRVuwk0XcM4+T3YE1a25INVx+t9PdO5corUY5F+wsoYIuZzJ7jsBycbOhog+hF7IEp8H3IhA4YEIAR299HbMNaVbumB6i9qHlz9xlaMv1BIxUqp+kFTQYbUtIhrQxGN125q+ks6A6/MBYWrMzbpwLYXQyACEDTbPxt9V6BMxK+3JIiszBGkjtqLIpXFKVscSZCRtSqgXXJ9X6SIGy9zCJSWUN7J/LFHZa3bIB9VoKLbKjy8p+jjEHp2QVWanoMM1jCggQtXdtvqAPx40R4JX0780SEO7n3T2duLAFyi9osgsrCidIQPqAGnJ+FnewXksBRVFFrDEBHVSxJJU5YYgg1YIbk5//ANPwSoT3VPzdbpqrGgQux485A33Xy85/VjMk6NVmXKhcgJDkr2ghSA3j+MrkuhkK2CCV0xKACokyC4kDJC9hljVQbyZgpKswIBJ3WPD/AE38HlY2YoJjIAO5g1FsyWQtGwjYKwIIA7kGgL4XP+BEdcfakyAde95DjkGWsQpAPcG2SoP3B5m98rKxEiCxku6RkkNsEYgZJ9S/UvdV3RKnZtbn00OUYvBQoGIVRHGsjZMHdVjVCKRjR0TZFkqObcH4TcAqGXFjHkFZiVVWAX2pGJZCAzUFqsqvfJyfhXNECdjKAijOR6UuWYPGrWQW84so/wBVKt5vcayuc61ijkkFmV1ZQuTWiLeShrMkZFbIAqr8ahHIe1XxYK6JmhWRWAUEKyhh4DKLAqxonV9MPwzI5kylFTMC7KMoyvuZsqRtKUAY2foINHxkF5WfwjmUDyOSF7QGNqLJwsIvZZP8OiWPyALz5UlZnToKuq+FGmsSZAr2/Vr5H8grQPDx04N9g8m8qU38+f8An9ubEP4bjwCgzEbX/Meq87aiB++OtbJ3w0/h9GJYk22+1jXgAAXloAAefjnDruO0jL9T6f2wzrH9ee07gMgC1DZYFqbQugR9uYGAkcYq8bj3FKopYjGUhmbLtWmJokeR4JUgb06B5GdnLFmUAswewzZiSNQMosGPb4oxsaONmnovTlWR3DTN7lE5SEoPlQqUMQB2AWdDyQedObkc7NAf/tmN1pkJsbDs7DVHYWhdqPk0Na3yjrvSoI9/4UzNpSAGfELGFXsBxC9qLXnV750jgbv4/Y6/X+vMPrYWaYIGjog6qW6NKS+KNX1A3qqvQFjXPVoskV9B1TgWvRiPFReUXtrmwHajF0PnMaH7kfTy3qehzZQ4LbVGBkaOixNghgFDC42p8aZSFJ3iT6fEq3IZJ5EUsuRNKDYQGNIwJL/gOyDn8DYj1HUSYjFZM/cK0MVYfT8veQwcMcixBY3j4Dvv0z+gnT+no2ICgEKGKyUGCNI1V4wJtQTZpgNU1hHoY3dYpcwxVqVXIVvca1Lq7AN/FSqlCjjkqlgUnUZmQhowVYNirxqoAeJcuokj7g5jGWKlRiKLCzyEL+4zBYnAlZixwKuSRkskjuqgZ0QTkFAxGiOO0Gm6dSRcwYksXOT7iXtKrIwsUoX6aNl6LNY5XD08NhHKEpcn5vtqgFHFwzhuwBm8AlWrXmjUmeR3xWMsbaGUKzFvaIjfFUN2rqp9wjWVeALaRHcHIENGy4+4vuMshUVcaKThTUzN5I+bQcNJl9MyGsAwF6SJZBaJ2lASyEtQxftW0ARry4VGiBclL7J2EYFrJDMojAJYUuSgsRicRlR4D0/SFQI0wwZme4ZRDEhcFpHVGcu7EhgoWlUggHEsAR0TKuLZOZDDVGN6jQe4WEp9t2QkxgZWxNX58lUXdDYjoxkB8S4Y9OFIbGmlJQUSUVPaTKrGrIoiL8tXb2jdjUccbSUWzZEiWmI/lxu8iStDHlfTLiXDKWOcTEEhgSy4qsatiGZQDalQx9wjuJHK16ORIO8JKHRwtpG7KpCsuKByJitC8cUtLGesslceoC9rKVFqCL7hatX5CNZQBgD+rA44jdczBokwVnR1cgZLkVP8PkDJqNnLyBdtoyn6RVzACzGLFyfIhG8Sxk1IzWwBS37jjlrgrenKXCtIS2DOViJUviz4q2LraqE8FaOQsv2gXpDQGYkKrMMiWcy5MsoNaDHGqCsVJVVtTgQdVdRMiKAcTkcVDvQbIgdgfFVoUdKWbelssbZI7DME2EBPhaCsuaDFAGTFiRtaGJBtrA/tviFAxWPGNfbC7Y5Nie7LIUv1BFVwG1WPArpJGGRJAAbZ7guigxcqGGqYVYAoVZNAU9QwLKgbHEMCCgJU5KJDGGzZSAVRiATie0A7syCv7ksZQtiCC8xlAVVcqhcBqHwqMoJNrnvJdHObGNNS5MEYlTkFGZjW8WzXEYEqA7d13T9I56dlJaNIox3oCqqsh9xbz91vbUIQyEoQ5+rfirIA0gBcyjQPapjU5AsduX7ApX6JPH8SXjyuQBu1cFIfupkDgWuTAtoBiXG8rCWo7eSePBi5VZGyqnf+bGjIQpGIGRHddAbNsSJY8ylcy+aBmAxYKjEbkGBc5tYY2t/SRajIGXQxB0BUsVybtLM5yViCmEhBTuyUocD21j5ujrurcNeQrsRBalQxsqwV2ObtRBCqLCsdUpF0fUWBGQWNKJFdkUZE7AUD2y3+YaLaIPnzwv0VnToCAENiu1lICiiQaMdLsnYA+3ir5TP6cCoJMkYHwjqgHaRVsmI+9KASPJbkUmcSkG3A3IDLBI6KI5GUhDUmJ7NEaq1scO6cU4IZjSu5VPpJG3XHAkirHjROrNjldh9M5fRCNCWT+YtJnJmPOyXonIs1j7rqgQzf/E2oWGUYBRjGc2Q92Xa1MFjII7QTX81GuXJ6iakp43MZJkYqVVKANAKtEDzRckCyWPxe3qoKd222GW1UAFqKhtDJRVkEAa+bJd6HoAfSpFAEaoNKLDiMWQQzAokbBaqlH6HzrjxdJOFCDJVMt6mDijQaqxIskqMd5AHxrmpNMEBrEBr+qR5JQx2RY1YCtoE/UPpo2LJ6hbFQrlTeLqUKt/mC8cbQBR3Fv5xruA4bT6Dxid+3KYBgaLKzgJnkvuM0bLYvHYo1pbAHBZvXJUA956UUSGhSPVI+kYF2fuyJW7thWrGtN1KF2GIf2893E9EL3sSSXtcRdL/EoFnkJvWkW278moClp3AIxxBAy80Ad6PyKBv+HEOm9ZylAKdrAnMAlWXLtAcaZtLeN+L+Obvp05dMsMiTsj3PNC/Mf3/4fPMGPrlbvELG2UFXWNZGUE1krIApsXiDeSAaJvmrH/h2tvbjezdlY28gEbv7Vzl1G4pggLA2WAa/H0jKtnO8mIHi6snRyJFDR7JOgScR9RC2av8AfZ/QECybPNTp1KxqrG2JOTAGIEWwvtuvjSvdkb2BwWZ8iaF+f+t6P/PPHRIBlUmgCR96OH8TfxjuUbWyCPHkczWVlslUfJfrJEe8WKvlgromo8jY8ClJHdqTKRsY/wBfFX+3+37cxuu6asK7iGLYsjSUsoKuWVGXWFUzWBeg2yO3NY6iGy5kD5/mA5yaVGcA0hfvXV1HYrVbvlrxswuUWWDlmJC+5mHYYxzJIxSrPc10lsBYHKI+uohpxIiQqPzGWBw0R32iQkqWYAVjkQF3dgWdZ1qugpmlZ2CJnXVDxcnYkZVsaJOLUfacLsBz0c0el6vF1CFXPexEYDKoBRMxI/uK5LWAQwHcWKxgFeR6aAEMFxGLM7ExhskCuPpCEYElSSyuaDgNY5cOt6gsWn/w6E09FkhMi0UyoyllsrIoryCxNkgEYg5+1IkuOiS2fUPMAHMjku5QEYMqJYY+dViZCR0je2yJIgGJ0xyiVRltWd1ZQcbBQLbbB7FAI6WXJgoDyvQMmETmMMpIDMQ2UZKsMbGWPxiSnBel/Mnx/wDqIx25ORFkJJFJQEkliWTBMfaUICQax5q/4MRSX1BykVKZqtXfFUZiA1kBCqgPh8UWABGbcMBAx7d0g/NwKhYRaySK2QM5vL6FAKtfjVbN83p4DrlIGmUMyQqqBndE7whZyoY5ICQDorbaDAxOskKGIRr7i5rd/l2qmnV0yKW2SDIMFKuLNcrHVNamNJu0KQxjZn7tnukAyalBbeSlxan6hnacVKHWQEhYwWJUQlcnaR2LFhgsTsAGycHIZH6QCOWiJpEAl7vaDAiUM0jCMJ7hwVMGkDdocaAN1ZFPNDII5FCws0jOUWVnwAomLMY5RgRsDgALJ+pryFKenTxDGRi623a64Zn3MsmasZWKlyV+7FcjQblapFbwZgMxlByKBfbWNcP8z2s0zZVITuV5FPwyt2gEw9EpYRRNJBLeVIADgpBaNnLENizANGrGqGgO3hUUJGgVSi+KptbyBTJa/mAbdgVQLeQNF6YwhoMrZEajWSRFMZDhozINOrjLFjs2N48PJYyT6fGolU7IjpZURgjrl9BBlZiPdGISMACvkMbMPp6omUZIJjYFgpaUZoUuJwckVDloXiRW8dnSxRo5BUoGJfBS1kkJ4gALuxCqmkvtP2B5CD0wF82SOzkisuQMkeQYLKAqDzfZ9P1Va5U+SwN02SGlkIYqVDMSJMlLFi3xhkwOjTWMsmNcqm6tgARgSpkNCQiyQ7X3BSVDWBkATjeRsrzRXpwIwjxrSbAVM2C0e0SpoNseDfwD4of2szRhTFrdUUl9ABakCv8AmGy2rx2N6B4eTWAOs68qVwYYMy/lnGwT7tyqkTZzB2WrHx5oDsfpI8loSRoACVcIF0NAusk5uIflmixUACsK4XP1kMEojaQCRhQySVaBKkRe4FxWTTMRa+ENVyEccDEhXLM29usrNQzDrEzEPjZORGu7Y0xd9fQxGeFo2EYhL55ZrFRmJ/hJRmMjreX1nHdElqK0dN6usjCRIVzZlYiJGd8QzM5lmkJRRnGFVa0VoeQOa8sTHaqaNtkUyOZUL7nYTbY2Dv8AhUbvlMvWbA/N0WGWIBagVAUJbWMWFFFJqhkeE61WAejSUukntTg7bJ2iYrIqstspw75DgzMWC0uOltTOfo5GINjN7Dsmbtk3hY5DYU21s5PlTgq5XzZgkjKbpnqscpI6sgglYhcZu90NVWjQhKwxPYxKm8lylohCTiGQsWNuNAePO9Hn7XiEPQSnEMqMfy08MVVF9tsAShINWAwa2IHyVPJj06l/Ki9tkkXDFAI1Is5P9LlFLM4jN7UGlN1f7BUecvDDJQrZ2T25PVEYjEA/JvdC1vTlEZDLlabAyiSrO7UlkphlYJ2B83w8j4gY/TW71zYklMb2St5YhCjAgE+RfjZPgR6ropS2LTIFalAMctraqMQQ+tC/BJY+BYx0QT5UGmBUm7AA85NVnLWm87H25TKQg0xrGytliwGOqZia0QNDzvyRw8jgIQrmXkd7oV2mNSUYva3K17cWKrZF4kqZNHRYguHA8NhIgAsW8eaGtHx3Gqs1wvHJ+12AFHEZHwbVg3gjRFUbDDxySr3AZBPk5IwAPgkaxY+NrY0PuDwvTXiG6aNYsw/uWQpcnO+3JQVVmKotEAALTXuyw5o9H9PbIpH+pWc+AT3HyMrOvN/qeOe4WQEK/JxJYayOSrf6nfyNj4K6ealH0C9/V/TVi61zn101IHiJVvvRJLEeSxDWSW1ogDzdH9bhIB8Wf+teR8ix+p5c8S7AA0So8ePIVaJoY0fg6BrxxzHrwN8PJSM+VaskmgLNH4/4K/U0PngPWPRCaaxdEqRgQbsY0Q1Y4hsqrQFXsP0xbt3ogkCq2aP1A+QK/Y+bHMv1ZRpGZXzAyGdYEfmKVtSCxth2k+AaYKCOvNY6cu/oTkkmKKFC7O8kkrly7bdtAfGgxpRTE3rDovTuo6kgK7h8rAwUK5V7BzbL8yy1BqWytkX4m8JxchKegLAbbk7IYkEqWs/UCct1kec/000yQoDUssirJcjuQGOSRrrQXtPgeFP6Me2+UYzBXUdJEGylQiUEIrTB4yApWgmlodtgrrZIq+a3RRWpC40RsLYUmh5AqwMR5r4HzwWSJABg2NMCWUCtg9xBXEElSRR8EGvnmr/iNlWVz47ssgf4qLE3uv7nYrmOumpCbpQASQ4sG5CFIBJBWwxLEWAa+k/N8tdiGAsKPtXdf+n4G/67/rxQVjTIQR5pq18bBA/iXWv0vfLX6QjuwrR7WZiGABqxdbLEWASPn4rnrWBmQ5eLXxUhaqAsKv5YoCtX/ceOEzoCCD8iu0sNWSbA8mzex9/NnlUMBxGSLlYJxYEAAUAWc2QB83d+N+L4ow16NXVXqj9qB/qNa+9cLTIh0nSLsp9NXiqrRNebIsk/Pzdfpy72kQEjBUtRsIfCgCj5b/rd7F8Jh6UEeLX7EA/a7+5/vyxgBrEaodpIb4FnWv1ok/11zN6WMyaB71Iq2D2kMVNZCiA4DaYebIrXyeMPTxndqpVgwIx3sfzWQdA2CeWdVGvuqtfSDjiCddhwJXQOSjXjFTYujwyDpVNqVBH2K2BVHwRu7B87rQ46pAnSdIwTEmmKjJQuF/Fggscfqpr8N4FDlvUAotljQAA2oORYlmJoH4Fjd7sGiSZ7W/IxIGm+4vxe/jx+g5RCGF9ojJOq+qj9zsXr4Px8fB5LxgLqGxdfAIvHuCd3c+C2abwTRAOr2ODtEqgAKPC0t54jAKRjH3AVX8XgfYVzYeSvIvQBIqqsk3kQBqyRf6fFkUuVLFVVddp+7Vf8NkfI1fx964zpYyouiK2saogFNSghFW7bSsn1bJbY2bsa4W0AWshGAQPqXIn6TkSTYbEBbI8n7kDje6QdjZ2Ad3iWa8ySWNlmqtfFbu3AkUqIuybY9xy2SWIB+SK3YrfNWjAssBBNlSti6RKUrojZJyoeKFfHnVkYP+oggknFSdb2VsHwKF350PAZ+tuT2/djLDXYCVNBbANmyA40asHxdnhMLMwoMN2TspYICZqDZ81Wz/5KQwcH21yXuZlChlvFR3k7AFDZFggN4ugTms5M+XyNkUhGyPbFD4B+D+vk8ETpUUYqaVWolfclBsBgWe/swOZsL9wfBPSqqIoIxQHENIVjBZiQFRPqGZNAEgm/kndQp+nMtiqqCCbFAC8iQdJ/U6HzyfVR94ag2QxYse8UAcdDZ1dWABZuzxyMaLGMG2NmrUVbfmMtpYIssfGuSnnAAOdaAzORU/ONAgeK2L/rvhqCHJm+hQuQOwqfwhcvlpCcq+R2kD78pnbEHJ7LaY4l0x2QSI+1NfJAs+TSgc03N3bEEm7xZ1HnEEnG934IFAn55V1HWqrU2Kkmly0SSTqrPxV6P9qulIYJgxVnRmpjQZBX8O6YMBdWAN+B+l3SruysbHXcA4OPn6WyKit1fk6/VllYGh4sH/MFEm7CqVNEaNdgOX6HhkTne6X4UBVtvPcSDfnwKA+3C1BYA57mN0zAKoKBFs7K0HZvnyf7iyZ04lrbftYa6/cPv+u/7XyBionEAFqLHEEMfnLEKbr9R8fFgkxxAD4/rd/9eZtaxY6WfH/4/b76v/h5Fl/5/wCua3+BX7H+543/AMev6/35eFc58vLFkiy80R9v1F6+w+3BpIwARHiGWhiSCR5IT/TlXk/AF2Nc6R/S1+Cw/t/3HBep9KTzv4HhfBZQQe3dj78ZLF+Tmuf6jpmdHQYR6vVuCuizYqVoWW+SDV2t1wDqPQIZWqQtJVEjJVRCDkq0gGICsCAfI+nV86h/SEGRtiRsE1fiyNAWLs0fueKfpQPF/ST5r4+4/wC3NbYtlc/0XoscNCJCbK5HIyNoBQxZ2s4haxBPx9taD9Fa0VP6bqqvf/D8kcl1KZOq2f8AKka9XdYj4o0HJ2DsC74cy14+5P3+/wB+ZvVagI9M1V58CySDe73RqwR8f04ywhlGafY1u/FbN7/eh5HD41s7/wBX9KPxyxV7f+fbmdIA9CBpVAO9gn5O/nfn7fA/pJkr4PmzW963XySa8fY8P9sDx/5+K3fnkW8ctKmIn7DwN/qRZofH9/nknFA1Q+2qA+NCq/XjRSErfzY/7cmH3/z7A8EHKD7b0dKPP9tn/f8A25JISPkEfsAbsknQ2a/3+3L5Ixr/AJ/75N2oH9B/25JGOOhQ/wCf05CSI/BI/oCD5sbv/wA/ry8cpES2O0WBQNCwPsPsOSVsAMt3W6on+lDZ8cCZSCSTQY/YBg2hZkOiK0O06+d8NyORF6H7ci5xJo+Aa/p+37ctLNjVSScSVLZYp27PyfGRsg38/wB7jJ6cpYZLkPsWf512lSBXnzzWiW1DHyeXe0Dr4Pnj5UY5+PoURrEaLk5bJBicmAYs7ZWxOA2RWhwhSCaCqRuyNn4G78mvA3XxVaNgewoofSG19yATXE0vaxoaH/cj/tyvVUkUlTVhRfzlY+1Ggpy2Tqx+/LFU+DWlAFZUD86P/U+fkcvVclJ8a+K/78cRfBZjd/Yf7gA8NOBY42Fk1r7D/f6tn+g4zKb1lexZ8ePn5o+aJ+eHEeON7Ao/t/wfty0Mpoyx7lQ62L8bUkE/B/30D+zxRMNAWo0KZvGhsk0Pn76HndE6U7H6kD9hfwOTeOh5P+3z/TjqwL/hjXj+tf8AB5PyORMDaokVrZIP+1f9R4HC8jR/Yb/oP/PGy7R+o4aQcXQlbsubG7ezv47QK/fz/bhIjH83965CXtIPnfzvz/74bHGK/wDXC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19" name="AutoShape 4" descr="data:image/jpeg;base64,/9j/4AAQSkZJRgABAQAAAQABAAD/2wCEAAkGBhQSEBUUEhQUFRUVFBYXGBYVGBcVFxgWGBgVFhgVFhYXGyYeFxokGRUYHy8gIycpLC0sGCA9NTAqNSYrLCoBCQoKDgwOGg8PGiwkHCQsLCwsLCwsKSwsLCwsLCwsLCwsLCksLCwsLCwsLCwsLCwsLCwsLCwsLCwsLCwsLCwsLP/AABEIALwBDAMBIgACEQEDEQH/xAAcAAABBQEBAQAAAAAAAAAAAAAEAAECAwUGBwj/xAA8EAACAgIBAwMCBAQFBAEDBQABAgMREiEABCIxBRNBMlEGI2FxQlKBkRQzYqHwscHR8RUkQ+EHFlNywv/EABkBAQEBAQEBAAAAAAAAAAAAAAEAAgMEBf/EACARAQEBAQACAgMBAQAAAAAAAAABEQISIQMxE0FRYSL/2gAMAwEAAhEDEQA/APWa41clxufDe0uPXFxckbirj8XEG4/H4uCLj8bj8gXH43FyB+NxceuSNxDj8bkTcXH4uSNxcfi5I3Fx+LkjcR4/ERyRuLj1xVyRuI8fjVyRq41clxcijXEBx+LgdNfG5LiA5I/GrkuNzTJVxVx+NyJVxcfjckeuLjXx+QLi4uLgj8QHG5IcQauPxcXEFxjx+NyJVxcXFwRceuLi5A3FxcXIlxcXFyRVxVxccckauNyR4x5I1cXHri4I3G5I8jyJcVcXHrgi4uMx5QvWqSKZSDY0wNn9PvoMdfA5rEI4hyHuCrsAebsV/fxxhJZFUQR5B/qK++uJTPFyg9YmSrktuuS7HcPNr9xW7HJdR1CohdzSqCxOzQUFiaGzoE64ZUt4wPOb9R/FjL04ljhJDKzKXdUAFAo0gBNAgklAc+09po1zXV/j90lEjSgKCB7AClHjwR8iWxMUhyZaLdhAyyHjrPi6o2PSweLmdB67FIzLE3uMhAYKDqyBdmlIFi6J5ZL1aKfzZESyAoLBfIsXvyaY/sOc7zSN4/IxkVrx9/N/rfJcGT8Q418bkkr4x43FyRcXBJPV4VYqZYwymiuQLAhQ5GI3eJBr9R9xwCT8VxUrIsjoQSXC4KoFeTIV3Zqv0PyK5rxtTbrj1wbouvSVckN1VgggiwGAIP6EbFj9eEXwzERHFXETwHrPW4YnCO4Dt9KgMxPcF1iDsEjXmt+OWb9IdxuDp1w+bU3VH9wP/wDQ1+vLZuoVAWdgoAJJYgAAeTv44YsxZxcZJAfBB/bfHvki4r4gdX8Hx+v7cbLkj8bga+rRmUxBlzGipNG9Gl/mNWdfbheYsi9jzxsqPxcXFzJNxxxcVcE4vqfxBO0tqrlVyYRxjVBimbyMcWI+VIIUkWAdjP8AxL+JFk6aOP2TL1E5eCpFMAQqAkjL7lFAWBAP72VArmf6xMFCpB1Lr00gxc2wXTYslshokGVmRAov26DEtfJz+qu/Uq79S6BPajiMAMLP09opx9rcdo6thR0xsgjE/R4+OfbHVaj9TGoaLAySyrCyszGOBDJH7mYwa5lAckXlTDy1irYvxHPKGiVpJllMbGNmJcqUYLHHKUKxpaobYKDi4Yg3WZ1kscsjvnP7f+GNSz5NhIQwiT3UjZCgCsqgAWT9xqv0bp0iLt1PTp7SnMRzMzMFdSMYYwQzMT3UcQRnvtauvjGddN+F+nDRu00TxoylmlCsrrGJHjtppLyYlKKBWbd67QnZeterF0MCho/eMkCvgZiRRUvFHAx1RsGQpXkg6B8n/F06+ygkXqBCz+0g916QQgB4vZmjH0u5UFiG7SaANcl0H4nZowsErQhEWJZPfPTu17xUMTHGgcrs9zKncQBS4vx+V1eTV6xwGeoYsJGIDREx+4N0rRZqwKkq+Lk1kpCHLY3onRo8kmXdDEJsnuNYndHJRyXUAKSFSwuwyiwa5neuRQBGeGedVLhgjuZSWAtwWViqsWkRsiT2u5Hd2cjD62Fikise1IiMfokc2yM64syjJqVcVFrfce0c3npa3Pwx+JhGZOpdM5WIQyG4lSJ9DBFslgUCiOIVUDWUxY87D0zo5mZvYTp5Y2kbPqOoUSM5UkHBFkyrE4j3Gy7RfnXlMXUtKA0jMqsK95/dNrGHAYsqEPRAU3YBPwRzsfwz18uA/wAFLD0vT4MxaRmlLPaoaMimPuftSxlYN3dHHfP8Mr1fp0oV8WaF3S/Auh8f28bq+W8yPw76k0sbB2RnjkkjZkxxJRq2FJCtRFjxvWiOa98+fZZcdEJZgos+P0BP+wF8wk/HPSmVowzWt5MVIVa0bvuG/kj/AGBPNL1mAvEygWWFV3Uf/wC2IJr9AN/7jx/8RT4OwhZx0uVo4IZC3chywLFfF4kjyLUVrr8fxzr7F9PZOn9UikNI6savtIOv+HlXrXqBihLKUDEhVMl45MashRZAFsQPhfIGx5l+EImkAnhjeaRPcCxoEjUmwA5kcBYiPAWiTv6b4/XeozyTIZnQPHiY5JMAoKtciKkLuJaIIs9xsGu2ub/Dl+1ov1MSSt3oZpFjU5dOGYFQ0mKyZDbfZauwe7JCOb/4b9Glj6mUDJYMdXKXkEluEemBDXGSLJJsC7rXIelde3vCSSMFfbkZgz+4snc7yXEzKoZD7ZKochakA3z0DpPUoIeneRR7YLAtEqd6zSAH2wijulZmHwSxPyOb+TZMgjY6H05YlAVfAq63VkgX8KLNL4HgUKHLYplYWrKw+6kMNedjXOZjhiaWgqf4iNUkYLliEMiMiylttMcbsgH9VDb14OujQEtItMbvD21ANUpIsZfGzfjXPNeWkPXfVWijcoo7ACzNkAAfsFVmc0L0AKvuBHOMHXoJFeTrJ3GZbHp4jBHbMGkcO5Q4mvAJbZ7jvj+s9bJAZHlpJ2I9uSQmWQx1i/tQR+4Onv6gbFggbrVHpvXN1EwSb3OpQyoFaKS0GVM7gGQYg1kQ11bYgeB6OefGM/bZPrpm9yJZSSyoI02JBIjl2SR/bBshVWxdW1ZnmD6v+Ij1PvxzNFGQwK44k9pNxq7EnLE3SeSNG+1tj1COOKNWZpYj+akiN3zOCve5aPudVYqPcUjRFHLE84PqOpQSCQQiL3AjEO7yqF2wCx6aqUig2NAqDlVb45itehegdaZQhjCJ1AjjJAkUxyIC6s5UAtZ0SSSfp2aPLvxR+JpEd0gLKVGGRVcRI2JFFiSz0QBiCFLdym05yvoP4ijihZalKhiY1JVC8pfPJsScQjgAKGbRugRu6Hpr6BmPUws3UO2X+KkaBZWoCT2T7g2SrnwVY0dBQoz4f9bVrP6H8UyJ1CtmWJJLKL2SQAz4Ygmi1ZZePBGzur+KJJa9xkWM3O5De5/hzE2YycRqgAb29EsSCDaBrGN+Jvw48PTrLKSyqCkSqBGEZWPt/lypmR3SMWJH+Ydj+LCf1NX6dYo1YKrFhkU/VKACraMnk+WcbHzzp4833Brt/wD4lPZd5oulkE0lBlkf3VC/U0HsxyFnDtIcVAujsghVj0nqRkQIOs6pliKhhHFJ7rkEipZYS7K5KsipR/y9gkkjmuh9V9sRjCGGRckZ4oxmUyWU5oSVlBZcStAjRyGgx3pfr0i+4SmQLfxdqn3EZRHkRiWXAOvxQkvfdyvKdH03qhhkaQN1IX3VVhMschlQlmyD5KkRHeNm9bGV86Sf8Twh/bTOWQkgJEuTWN+SQtfrdc84671v8pFJaRw1ZAUKa+1kqycnbahFBGst1T0HqpibLIgMGBIFrYZXBx1mFpe21vwTR5x6+PXSPYY3sA0RYBoijvdEfB5LH9eYH4X/ABBH1LSiMtSlWxb/AFr34fJTP7/xFviudAOeWzLgrx7qPVMYJMUhEkoImZUPuLBGI0SMmRRGaYrQj86Pwx5zs/TtIxZjZRMi1oA6J9IuRwZFtEUKAbAH7B/U/VAGZWawPDNdCiBiwa8k7V1v6Bs857r+rN9rnWd1Z+D4oXV386+OfU5jl06NPWuriCxJ1UvTsoyMQUL7gY6csj2ZCgUBfqxWwQN82fRnWZxDKnvROQynMoZznHGS4JVHRHU5MgJyZsSbe+J6br5DYcDF2bBR/wDyEL26rLIWpBu/sd31v4RDB7nZk6dVJJUiMKXxIWFk7gSxAxWwWLXROXHqehGV67+H5emkdZSpLkEBomdIo7DYN1BVClZoCqqCck0uVc53o+tCyCV4silMFMmILJpVAq2U5oWVTeINEDx6H+NPVoXQhcsUZCFMrjKhiKcMS2FBrBIzP/3LyXzfqYJir5GQscXdSGChSumvQs/AA8Dzonmubs9itVepeaUTysjvMwNLIskgjUOT/O6tiAqhjk1VXB4+pRJDeUtBFjMhrFatO5C1AGgMSNAUaNELpZuojkdu8dmLLVAx/RsDWINeRVj4NcMi9WpQWfNu0kMokAC44E5bb5UrVUtWboKbfqvWS9RGrsQFOKFXlIARPdkikl2iyP8A567tgClbIzpX1VZQ5JJf3XkUESMmMqsJBm0jkWypQNDzeXxlPFG6h3bEK4VQEBZg2ZZ9OMFFIKJO7o6I4B/jIxWQ1bXu738EEFRWvF3s2O0GJ6/+D/WJHFRz+2re2oBhzS10FtK9u07QiXgEXfy3W+reuS+5EnSGIh2NlqcFVNEDB7A+Ca81v4Pk34V/EaxMUMskADsVkSnUIVZWSQRsGlsKgEos0DiB5G11H4rnDK/STySBbaNZ8HltwylZPPuNsrogUq/Zjzzd/HvWukr1yWirAgEUQQfBFeDfweea+r+kGUe5LSvFNEYOkSZuoJt2BaZBYjQoaDIKCqdkEDm1+EPXJ5Unm6h42QAsqRsrOlZMyML7TQNKzA/BGtcr6l+IPetSimCQKY48UAjVSq+2e0Ei6YsrMGNgaBvn8fN5tjV9hOi9YPSCUdPIEWRTktfmq0TvCqtHHaQu1h9V8eBwJutAkHcWNEBy3nyBtfsa3RP9RwPqgchS0FsntJDDQZRiN7ZbBGrNeKOS3UBzofYfNfYaN158XXmgOeqRh1HR9VKzNEjnBVZyTYQKgIeRm0HFEj9c6+1kS+qNAxpnJ9rBXUyRMKZkF4taVEn0kElgDoKOc9F1MlsiAMHXHtCEYBvH0jEZKWvRJ3Zrl03pcsUaGQFFkJAzCd3wSosuxUEXQ1QN3XDFrrE/GpkVlnkODlajjXAYKEAZ5KMjAbuySbAxPg9wOobqOhDVG3u9OQYkG2YjEpG5kpf4log7+RRHPFW6qlKFgR2EYlK2p7bQ0xIc3lZ83skc1vTPxPJ04ZFkzjZnyS5lSyWAZaAZchT+Rur2Dzn18e/TUrU9V9SCx+3UqD3mkkWepD7gsLG70XPauP1bB+bIEvTet6aGaPqGyTGSTuUArlgREipG1+A59tfgrchXR53qpw6BiFcL/KVXsUaDSAVZsEEg2R5+5np8kQkeKT34l7ixURlWA2GxSwG22KgsMmXuXuJ3noNn8T/jJOrCYxsI6HuKW/MethFCkHDTMDltsbrE3gN1hAVkEqh1xJY3lRNNGo7ALA2KNxtR03KvU+vjBeJUDFHbFgwZsRdLljRUEqe2st3o48z06tyHFKEdkdlVRQKk4kPiSv1HYIv5J8B55kmRWtz0j1b2fdKRqZJEu3/KaMyZW4MYAcOoBIBItbHjW90PXySqkY6eaZnBXIuHi1jHK7R5rE2JLVkhP8OeV4cR00jsTsZO2RGCAFsWF5gCvg47Bx2Nm2i7VZC9A45JsBiPBxFZ1kBu1re6rlgdD+JvxB1KSGOQD/L9uNo1xKfwlVI0QtyIC3cUbY7t850rNty3YpJApd68t20gBcUQB5NeOGSTk0CH+koQD4RVDasgYhARqtX98uDxGVcPbj2otRiCTlQvX1HJr+SMv0UhkyIm6sDEYFXRrx8EUb+lR82db+ftyT+qHWNiwcmoKbORIQr9OrGqv+l8q6WR5SGx7hZ7f4wDR27G9uRiKskbWhUohIS9lUcEjPACy2LUA1C/g1QX9gBxKzq+uOKlgaZtrQ2VsErmNUS2vju8HfCH9QBAKjBgCjFQRYG1aiKB/MO/lgToEDg8/ToWIs2Bq9UoBHctHxWzqq3o7f0xFOIYDHa5CgwOQyYkmzQbRtQcSNaBzTHqf4B9VjePvWFJx2nBcHZAsZDOCoqwU2LBofbnajnlPSQIjqgZ2LIRg5xUKe5mLhjVAg4g2xA8C+ejemzFk8hqJHyMa/gPm68X/fd88HyT3rePnj1jrfccHZwVgcsT4YltACib8fNGjzCnRkYBvtZB3f8AQ18/9dX89X10J91wa0FU4ntY2MpCQWDkWCMT4s5Cr5z8/Tn3NiwCL8WdsRoVZ2aJvxV+efT5cKK9P9BEgykkCrgSWY34e8iQGIj+pWZLojY3vff05FtUnjY5LGI41liI+t3aQSG1VV+lmORBGWNdonoXpqMRGbMbkl37gsYvBiwYDG4yrM1jvSI/w7uh6KFhgy2xxSNFdayBAZ3YA5UDgDejGNNytGM6TqHZnTDIqBkLJVQBiI2LWCP4bvxZvzyxvTpUBY/UxdWYiyRQdvdMgAOSAMASRWJAujwSZJBKzdPH7XtyA+9k0G2VcQAzCgS2dVfcB+nNB+seT22vOV1JW6a5GKkMwzvMH3CC22IW8tXIBH1pWN8Cy2jRtsgFWuwXZgR/9urU2GIvRDCdEjOEiRCb0w1ZIBJxJ8aXR+9jdALrCRGQIqSYxKtRSSWuhK0obEYUAp7e1iQfNGptIel6qNkjKpHJC66U+4opmKkC1j/LdwLvFh8b4hyfVSm0tsxVitEizd/r5BO/H6clG4sGyPH8IeiAPhtHYqz/ANNc1vWPSCvVSRrjksrRgMLJTNkDsfG7Uhjs6/S8jqegZSmeswGGRu/NX9vBBv7ePHFCY+pycZG7JsCgfj/wfB+BzpYuiQIMHYizTNVKpoZHQxBC/wDffML0iIYBpI7Qd3dko0QLseR2sN6u/sebvpnXxtMCw97wPbW0RghUU0gJwyIK6sd2+01zNaj1PpJkj9O9hWhd1gwcJIAHkSJRagXkuKiwBZo0Lyrznr8ghb8zGkZnCfljNn+mUkC2LCsNUCb8c3/w/wCpHqC8P+HeIL7YOIB7ZL6f25Tccvt3IGDHIqAPAUEt696LIsQ/+niWBCrIkshMzqoBLsUTKN3LHNiT9JGgMjw5njWtcuPSpZpoo2ZY3YkCzTKjKShEdBj5OwN9xJrxsdJ+CArZNOZAACAiEAg+cn94MAL3VE3o74d6H6acmnaKGGwfZEXt9qu0ispaOvpqQXQNtd9tA0+qLn7Vsrk9q4hCoADD6wGqiGuvAH3AN11d9NSevYHpvwmBQzaVFNFaVbYMunwmViVw2DQA2Kx5v9LDM0Pt+wrg5EvLNJGzICKCsAWVVpQSH2UUk2dh4YIEsyBVoA97VlZJrWPmzVGuXZMbvYIIDErdX3INWo15oC7188xeq14xldX+AJXkLAYKSSFRWk2SGNFnBAJYijlQ1Z5XH+HWAxVoyT4DREGIjFAyESGjiFbd78AG73mc5EMyqAbo6BJ2wDEkBf8AbQ+TwnMrX0mhvyL0W3X6D4/trh59HxjlZvwlMcrbIlgcipTRBo7Zi3hWrzQOx54LJ+HXVQcgr+BjGz+AWNdwvuHwLF/rrsIJiFQC2oN4KjYFVrZrWvOhvxybOSCptrsntvwaqqJrx835+By/JT4x551noBiY/mZLgGyKiMGwaWjITmGB7d3qvNcz0irSk+PP03Zoir399GqHx4Hf+r+lCdKJAKG1NClG/quvgtokmiKPjnKdX6YYi2aYkHy2RGrFL5D+D4DVY+4rrz3rFmKYunVTlYYUhxZXYEUGtgBZAZlTY3RI3Q5FIfcsiKqQkjufEAsWYoD5ByUH4/TlLLZIsCyotiEUkgtZLEAeP9xwgxSxKJVdo0BYIwa7YaOIF7zUgH7rY8A82yikAfDMlmIwESkxsugmDDZa2ZcqBJ/Mr6OGIJJZCY0jRGcsBGnZWSGlu7ACAhtXQuuX+lemWl2hGEmyQuyqiskABcqKFm6O6ujrQdN9LEAEY9p3kxCFsmUC8rcmvv58czejIzfTPRu33C3eQWI2L+tVtV0WW/n7/ptuq6PCIqtgisT4AQUe53arokEfp9ubUQNKALop8fvqh53XyfDXwD1ARSge4HxG2AIIFAkEqCdAKh833+VsHmJbrVnpwvTT0wJLBh5tteCB5rEUB/YXe+dH0PU4SbC1pHShgpclQyBa9sFmH+lT9lZRwzp/TOkkQCKB7tsJHkcA1RRgI5qLUrWtGiDV0wFv+ESNkMasMGEi5tlvVICprBsO6i6/mGqtG5vrqMyV2Xo/4ShmQu9kglVILLQViMsgaLDGvHxsHXOs9J6YxQRxsciihbPzWr/25yXokTMvtibqBmzMfbAUKdE7Bzos2QGr3+xKmf2zgk3Uy0WtlJYAszMEuz9Ksq6Px+/PB37/AG65riOl9DqIds3uye4UTAEgpYQTArbxm0OgbANDtRWy+mggJTJmdwispFnElSp8EqVAH1DzQsfTzo+u9WkjBLdiKyYJHaAEHtyxDG2bwSHIJGRNkDOgdS7JGaQbUVtc7ONi4234G9s2hfPbK5YKiRgV9kOZQNDEPlLEAbdWcXlaoLqzHpq1wDqvRCSyxo6pu0VgpdWLhAI1YG4yuXiwyksKFnRaZSj3QPd4N3pqxJF3rR8jAfJ4RN63IkzsH/MjLAHEOQPdyKi0IRmQH6mVTkdbsUtVjkup/DE5XqDiyRorMUkkpkxDYu6jFXkOTGiCwN6VaLZTejr7stSGRFUAygsqEriVxdqvuFKposRo+BzuOn9QKdH7BaJmMtNSL3dOiFVBUUA96YBr2d2TWX1PqE0s4MjtIpzVWKoXWwjaGOBY0oDAkapCuAPOk6rFjmQuaOFZ2IFYllcuGHUusjDIKSGYA7Y9x8nnT9N6UBLIYy6pS05/zBcVYMD3N9bIVUqKyKkVzI6FbcIoBzwW67u8e2QFcfwqhI+br+bnTy9RjSKcEC0t270cRYHn6GDFjskg/GrqrnkL6h6aswpqYhQPblGCgCOON8mU2ZiysyljrBe0hdc51Xo0hkdpZEUDyVUXIoTtVDGCNjIE2ALNk4kDanhlkLYWtBqFkuLxZWKCyXUqdn5s7+bZOnBW5UhuIqdDuUHIeACDgWSwQV2TrA8JcNjiR6WDIFEgLrIQmIxLD2zKJg28ksG7NgMKv42fSfTpY4+8hvgL7jR0hzLM+IzyLrHiTe1FjGgSZeocy4jJdxmwQxU0vYyooG1FMDiD9wLBS+pqZs3Sx7gkkfRBsh1WygJWvlR4D6Ni922syOy/CfQxwTLJIQoKvgZyQoy+t43tgWasWOY0rUKIor1nq55C8aThO7IoEbER0B7kcisFCkuGs0xZtgKKHD9FJLg3uM8kf+UwLl1zYKF9lgGxNC6ANr9/K63p82AlYEKXKgd+eKKS2ZDLdM0q0CSDi4GOIPON5963K2OpmYlwGxdYkALAuch7oAAQjM9vjQuwLFcA9QZoSkxLUmamkP0uRt9apmy8+F+DfMT1iTqLEZklACbDMLbJnJZkXbAhgNAg2R8kcB6lZGZgZG7ntlJkKqmTCyXA8Hx9gADdsOM4N6dB1X4jeHqHRxaKpYMTVBhogH5tgAdZdtBRXNqPrdFUyBybsoE5jJPCtXn5Wx3fINc86Xp5BsFmZc/qLE2GdSCdGqyXz4Nb1wXo+tFt9IVmXL6nbEsGbHQokLlZtu3/AFVzV+OUedeodR6qFxUuq2xIcEgdysqjwLtrH28fuK29RLFDkDZeu7LyTsCvIN0ST9XxvnnvpvTKVMcTZJcak4GyPbkkzpro1Y38E/AHDJfT1DMKUlsbBGIx2AQpHcpA1qteLN8z+OQ+dd70XrPtmmJaNi2YGOQ0m1s0GAKHtNHtP+rlEfq8ZNtIo0CR/LVAsR50xFkj7Cvvwq+mfUKLFhdANZGO/p7gvaD58AeNU83px7bXsLvtlKocUzC5UPcOhoXWyeH44fKvQOl9QiclHk2RoKpIrsyYOAcCS/gkUL3Y0X1XRpiQSH03axanYKQLxFKby7l2N/PPOo5wQQvToyRpGzhgcxjYj2WDGwApVR/Ds7s2dF1hU0GZACCCpICjtBGrBU7XEkCyCca4X4/5T5NsenxiY4EsjFaxAOMZO115GjsAGgDYO+XiBRG1JYBOZ8lg+USi67WYSEVHQZWor3MeczB+IWab25RQChTk1BCCvapyU2K+nZsWuqB3un9TUK3kXoKrU2mPYDolhuyAyrRF3XNWWM+qL6305komIqCzrp88xa4sR4AyF2mmBBNEEtor0DiBfbC4+2ASCCRhJ9I+qvigKum2LJ5gQ+qu1rbfSXwZHxUqrMoXelVVkJsgZJQoC+bvQeovGlXIBGaKlmA/ixewAfuSRQ1r4rn1K1FUjlaDHvF+Nj6sSQR8WCCFGifJsEh+p5FO0kMwFd4jN5ABsvqFZA+BRx+SFIPVSPGyxuxyDXkVVwNHMorAl2GA+rxibyBB4mlxZDUhCIhbwXI78CrUVUkCRidEWCCT51J+1q1ejRCHIGTKKBYDEDFmL+21XkFOu3t/QVoiSqNlV2WF2dE2WIqrVrJ2AWqx8Y8vWoUPhaRTRdiAuS67iW+tlQAn7eSNlieipugVFAnuA/Le1q/4i4onIYn6aPCmNH0v1Qo5DsQD2k1Rob1WgAQwPk7+1c6n0eRo4QHmwY2xUYHG/wCEkjZHz4o6+Oef+9VHG6Yij/NbfB+TVGid0edn6N6vjHTZmiKoK2sVqyyNv778nnDuOjI9XiSP/PnjjI7gXIUYsSF7SwLLfkb2L+NcR6j6iq9TkzpItK6mM0GoBRqrvtBAIPgk75reo/hxlYsZlaRrZvLSPkSRrL3GIxJbVgDVkAHPj9NjLFpmoAMQwUhwAMyAGJAW2ByYEmx9Qoj08SSfbj1tbUU4V2JZqtWLntr6aIJHd2j99UaNtzm/UvU395zETSyAnAdhHtqXLbAAzJYgizlfkWZetq0UZRKZFTEE0CVABLFQoCqMa8b14tuZPXdVjNcjOzGOC10hIMUFMD+2x4BFXW15055YtdP0cvZ3SKVCkllLAE5teC2Sy0LAFE/YkkcpeYCU4OjEq5IyYvZQqLA0O1sWJI0bHgVPp/ZxGKZ0lB5iGB8W2KMCSQq2KG28iubXSjBQViRFGAZyuLYqy0SfaIkoYnZ8a0PObcOax+iKq61iLclQqMci0cju9s5Vhiuiar5Ay4fHkNKpxuizKvcdfUzA+SpJoA7+L5W/qOjl4AYa2pe1uwSXFXjjvZ3quFydZqgdsNkBSfBq8RrYomq+mq1wpiDIyFUokkkUEYAZFQHB1VC//JJB4LIJWwMeJemHtyDC7Q7ZWJGBRQDQohtfY2dV1ryqfbBr6vLICdMNJRG6GSm6NE/y5/VvORlcbVJkwQBRkAmLZUWo2u7AORNecqRUXN6XQlA9tVWlGeQJD4ke6/lcEBBrbMLOzXAPS/wnJIH/ACgjh1F+6rWNxuqOUYKKlZtg6jAAyvh8M3WefbRSxJydgqgLhjRRgN1lvdUAaJ5E9GrdQs1QihRWyu4yfbWFSbABWMkKQSAoBW7LtGFAkgVh78jKtAxgNftglHiEjoMVOQJx2RndcvnfFQKAAKgeGpe4Jex/L4FHRNG7IXVu6pDaxxhmWQtGQJXEhxOa5FrBRgVIb6VNCmPKYuljkkohHQCRMlXFnIlsPKHLLFk0ZVsbGOZ328sW41fUHST3ZXAc4k0ojLC1oZIymlCLIb/a6CjiPpIVcgGUGMlGKjch7kRgIxivZkzkntBrVvwbpoiVWOI4R+2lqVmUSM5LojIrgyKqK4UZeEsZmyLpG6h2lhiilkOTU8TFo0UWSntlXBBiYLTm/GJNY8P8SMnoyS2UPtAr4RGeKzkWwsZGNV2Schsb3XGh/BqRQMrZFnZQkjx+0AGCELSWGNqaY39q4F1nQ9S4XcpJBq1JYe4LiQvXcKvsRFxG/wCIk6sPpYgicskw0Tjpe+41MoxRWVTjkGrfggk5Cts/aZCwLEgCziw1lWiACpbjNVEajYvtJBskUarjRvHIxVWBPbTLEinbIlUGDEKC9A2TVfYcNHTzSAIfcDWA31aVQwzdciUkcgGvJDKLF2YL+FcSikSoQMVOJJv3Hawq4kbajsV2tXgHWz9o8/VgzRmN2EYdTJZDMRiwpfIAajVeAw+quUdZ6jmw/NtBRVuwk0XcM4+T3YE1a25INVx+t9PdO5corUY5F+wsoYIuZzJ7jsBycbOhog+hF7IEp8H3IhA4YEIAR299HbMNaVbumB6i9qHlz9xlaMv1BIxUqp+kFTQYbUtIhrQxGN125q+ks6A6/MBYWrMzbpwLYXQyACEDTbPxt9V6BMxK+3JIiszBGkjtqLIpXFKVscSZCRtSqgXXJ9X6SIGy9zCJSWUN7J/LFHZa3bIB9VoKLbKjy8p+jjEHp2QVWanoMM1jCggQtXdtvqAPx40R4JX0780SEO7n3T2duLAFyi9osgsrCidIQPqAGnJ+FnewXksBRVFFrDEBHVSxJJU5YYgg1YIbk5//ANPwSoT3VPzdbpqrGgQux485A33Xy85/VjMk6NVmXKhcgJDkr2ghSA3j+MrkuhkK2CCV0xKACokyC4kDJC9hljVQbyZgpKswIBJ3WPD/AE38HlY2YoJjIAO5g1FsyWQtGwjYKwIIA7kGgL4XP+BEdcfakyAde95DjkGWsQpAPcG2SoP3B5m98rKxEiCxku6RkkNsEYgZJ9S/UvdV3RKnZtbn00OUYvBQoGIVRHGsjZMHdVjVCKRjR0TZFkqObcH4TcAqGXFjHkFZiVVWAX2pGJZCAzUFqsqvfJyfhXNECdjKAijOR6UuWYPGrWQW84so/wBVKt5vcayuc61ijkkFmV1ZQuTWiLeShrMkZFbIAqr8ahHIe1XxYK6JmhWRWAUEKyhh4DKLAqxonV9MPwzI5kylFTMC7KMoyvuZsqRtKUAY2foINHxkF5WfwjmUDyOSF7QGNqLJwsIvZZP8OiWPyALz5UlZnToKuq+FGmsSZAr2/Vr5H8grQPDx04N9g8m8qU38+f8An9ubEP4bjwCgzEbX/Meq87aiB++OtbJ3w0/h9GJYk22+1jXgAAXloAAefjnDruO0jL9T6f2wzrH9ee07gMgC1DZYFqbQugR9uYGAkcYq8bj3FKopYjGUhmbLtWmJokeR4JUgb06B5GdnLFmUAswewzZiSNQMosGPb4oxsaONmnovTlWR3DTN7lE5SEoPlQqUMQB2AWdDyQedObkc7NAf/tmN1pkJsbDs7DVHYWhdqPk0Na3yjrvSoI9/4UzNpSAGfELGFXsBxC9qLXnV750jgbv4/Y6/X+vMPrYWaYIGjog6qW6NKS+KNX1A3qqvQFjXPVoskV9B1TgWvRiPFReUXtrmwHajF0PnMaH7kfTy3qehzZQ4LbVGBkaOixNghgFDC42p8aZSFJ3iT6fEq3IZJ5EUsuRNKDYQGNIwJL/gOyDn8DYj1HUSYjFZM/cK0MVYfT8veQwcMcixBY3j4Dvv0z+gnT+no2ICgEKGKyUGCNI1V4wJtQTZpgNU1hHoY3dYpcwxVqVXIVvca1Lq7AN/FSqlCjjkqlgUnUZmQhowVYNirxqoAeJcuokj7g5jGWKlRiKLCzyEL+4zBYnAlZixwKuSRkskjuqgZ0QTkFAxGiOO0Gm6dSRcwYksXOT7iXtKrIwsUoX6aNl6LNY5XD08NhHKEpcn5vtqgFHFwzhuwBm8AlWrXmjUmeR3xWMsbaGUKzFvaIjfFUN2rqp9wjWVeALaRHcHIENGy4+4vuMshUVcaKThTUzN5I+bQcNJl9MyGsAwF6SJZBaJ2lASyEtQxftW0ARry4VGiBclL7J2EYFrJDMojAJYUuSgsRicRlR4D0/SFQI0wwZme4ZRDEhcFpHVGcu7EhgoWlUggHEsAR0TKuLZOZDDVGN6jQe4WEp9t2QkxgZWxNX58lUXdDYjoxkB8S4Y9OFIbGmlJQUSUVPaTKrGrIoiL8tXb2jdjUccbSUWzZEiWmI/lxu8iStDHlfTLiXDKWOcTEEhgSy4qsatiGZQDalQx9wjuJHK16ORIO8JKHRwtpG7KpCsuKByJitC8cUtLGesslceoC9rKVFqCL7hatX5CNZQBgD+rA44jdczBokwVnR1cgZLkVP8PkDJqNnLyBdtoyn6RVzACzGLFyfIhG8Sxk1IzWwBS37jjlrgrenKXCtIS2DOViJUviz4q2LraqE8FaOQsv2gXpDQGYkKrMMiWcy5MsoNaDHGqCsVJVVtTgQdVdRMiKAcTkcVDvQbIgdgfFVoUdKWbelssbZI7DME2EBPhaCsuaDFAGTFiRtaGJBtrA/tviFAxWPGNfbC7Y5Nie7LIUv1BFVwG1WPArpJGGRJAAbZ7guigxcqGGqYVYAoVZNAU9QwLKgbHEMCCgJU5KJDGGzZSAVRiATie0A7syCv7ksZQtiCC8xlAVVcqhcBqHwqMoJNrnvJdHObGNNS5MEYlTkFGZjW8WzXEYEqA7d13T9I56dlJaNIox3oCqqsh9xbz91vbUIQyEoQ5+rfirIA0gBcyjQPapjU5AsduX7ApX6JPH8SXjyuQBu1cFIfupkDgWuTAtoBiXG8rCWo7eSePBi5VZGyqnf+bGjIQpGIGRHddAbNsSJY8ylcy+aBmAxYKjEbkGBc5tYY2t/SRajIGXQxB0BUsVybtLM5yViCmEhBTuyUocD21j5ujrurcNeQrsRBalQxsqwV2ObtRBCqLCsdUpF0fUWBGQWNKJFdkUZE7AUD2y3+YaLaIPnzwv0VnToCAENiu1lICiiQaMdLsnYA+3ir5TP6cCoJMkYHwjqgHaRVsmI+9KASPJbkUmcSkG3A3IDLBI6KI5GUhDUmJ7NEaq1scO6cU4IZjSu5VPpJG3XHAkirHjROrNjldh9M5fRCNCWT+YtJnJmPOyXonIs1j7rqgQzf/E2oWGUYBRjGc2Q92Xa1MFjII7QTX81GuXJ6iakp43MZJkYqVVKANAKtEDzRckCyWPxe3qoKd222GW1UAFqKhtDJRVkEAa+bJd6HoAfSpFAEaoNKLDiMWQQzAokbBaqlH6HzrjxdJOFCDJVMt6mDijQaqxIskqMd5AHxrmpNMEBrEBr+qR5JQx2RY1YCtoE/UPpo2LJ6hbFQrlTeLqUKt/mC8cbQBR3Fv5xruA4bT6Dxid+3KYBgaLKzgJnkvuM0bLYvHYo1pbAHBZvXJUA956UUSGhSPVI+kYF2fuyJW7thWrGtN1KF2GIf2893E9EL3sSSXtcRdL/EoFnkJvWkW278moClp3AIxxBAy80Ad6PyKBv+HEOm9ZylAKdrAnMAlWXLtAcaZtLeN+L+Obvp05dMsMiTsj3PNC/Mf3/4fPMGPrlbvELG2UFXWNZGUE1krIApsXiDeSAaJvmrH/h2tvbjezdlY28gEbv7Vzl1G4pggLA2WAa/H0jKtnO8mIHi6snRyJFDR7JOgScR9RC2av8AfZ/QECybPNTp1KxqrG2JOTAGIEWwvtuvjSvdkb2BwWZ8iaF+f+t6P/PPHRIBlUmgCR96OH8TfxjuUbWyCPHkczWVlslUfJfrJEe8WKvlgromo8jY8ClJHdqTKRsY/wBfFX+3+37cxuu6asK7iGLYsjSUsoKuWVGXWFUzWBeg2yO3NY6iGy5kD5/mA5yaVGcA0hfvXV1HYrVbvlrxswuUWWDlmJC+5mHYYxzJIxSrPc10lsBYHKI+uohpxIiQqPzGWBw0R32iQkqWYAVjkQF3dgWdZ1qugpmlZ2CJnXVDxcnYkZVsaJOLUfacLsBz0c0el6vF1CFXPexEYDKoBRMxI/uK5LWAQwHcWKxgFeR6aAEMFxGLM7ExhskCuPpCEYElSSyuaDgNY5cOt6gsWn/w6E09FkhMi0UyoyllsrIoryCxNkgEYg5+1IkuOiS2fUPMAHMjku5QEYMqJYY+dViZCR0je2yJIgGJ0xyiVRltWd1ZQcbBQLbbB7FAI6WXJgoDyvQMmETmMMpIDMQ2UZKsMbGWPxiSnBel/Mnx/wDqIx25ORFkJJFJQEkliWTBMfaUICQax5q/4MRSX1BykVKZqtXfFUZiA1kBCqgPh8UWABGbcMBAx7d0g/NwKhYRaySK2QM5vL6FAKtfjVbN83p4DrlIGmUMyQqqBndE7whZyoY5ICQDorbaDAxOskKGIRr7i5rd/l2qmnV0yKW2SDIMFKuLNcrHVNamNJu0KQxjZn7tnukAyalBbeSlxan6hnacVKHWQEhYwWJUQlcnaR2LFhgsTsAGycHIZH6QCOWiJpEAl7vaDAiUM0jCMJ7hwVMGkDdocaAN1ZFPNDII5FCws0jOUWVnwAomLMY5RgRsDgALJ+pryFKenTxDGRi623a64Zn3MsmasZWKlyV+7FcjQblapFbwZgMxlByKBfbWNcP8z2s0zZVITuV5FPwyt2gEw9EpYRRNJBLeVIADgpBaNnLENizANGrGqGgO3hUUJGgVSi+KptbyBTJa/mAbdgVQLeQNF6YwhoMrZEajWSRFMZDhozINOrjLFjs2N48PJYyT6fGolU7IjpZURgjrl9BBlZiPdGISMACvkMbMPp6omUZIJjYFgpaUZoUuJwckVDloXiRW8dnSxRo5BUoGJfBS1kkJ4gALuxCqmkvtP2B5CD0wF82SOzkisuQMkeQYLKAqDzfZ9P1Va5U+SwN02SGlkIYqVDMSJMlLFi3xhkwOjTWMsmNcqm6tgARgSpkNCQiyQ7X3BSVDWBkATjeRsrzRXpwIwjxrSbAVM2C0e0SpoNseDfwD4of2szRhTFrdUUl9ABakCv8AmGy2rx2N6B4eTWAOs68qVwYYMy/lnGwT7tyqkTZzB2WrHx5oDsfpI8loSRoACVcIF0NAusk5uIflmixUACsK4XP1kMEojaQCRhQySVaBKkRe4FxWTTMRa+ENVyEccDEhXLM29usrNQzDrEzEPjZORGu7Y0xd9fQxGeFo2EYhL55ZrFRmJ/hJRmMjreX1nHdElqK0dN6usjCRIVzZlYiJGd8QzM5lmkJRRnGFVa0VoeQOa8sTHaqaNtkUyOZUL7nYTbY2Dv8AhUbvlMvWbA/N0WGWIBagVAUJbWMWFFFJqhkeE61WAejSUukntTg7bJ2iYrIqstspw75DgzMWC0uOltTOfo5GINjN7Dsmbtk3hY5DYU21s5PlTgq5XzZgkjKbpnqscpI6sgglYhcZu90NVWjQhKwxPYxKm8lylohCTiGQsWNuNAePO9Hn7XiEPQSnEMqMfy08MVVF9tsAShINWAwa2IHyVPJj06l/Ki9tkkXDFAI1Is5P9LlFLM4jN7UGlN1f7BUecvDDJQrZ2T25PVEYjEA/JvdC1vTlEZDLlabAyiSrO7UlkphlYJ2B83w8j4gY/TW71zYklMb2St5YhCjAgE+RfjZPgR6ropS2LTIFalAMctraqMQQ+tC/BJY+BYx0QT5UGmBUm7AA85NVnLWm87H25TKQg0xrGytliwGOqZia0QNDzvyRw8jgIQrmXkd7oV2mNSUYva3K17cWKrZF4kqZNHRYguHA8NhIgAsW8eaGtHx3Gqs1wvHJ+12AFHEZHwbVg3gjRFUbDDxySr3AZBPk5IwAPgkaxY+NrY0PuDwvTXiG6aNYsw/uWQpcnO+3JQVVmKotEAALTXuyw5o9H9PbIpH+pWc+AT3HyMrOvN/qeOe4WQEK/JxJYayOSrf6nfyNj4K6ealH0C9/V/TVi61zn101IHiJVvvRJLEeSxDWSW1ogDzdH9bhIB8Wf+teR8ix+p5c8S7AA0So8ePIVaJoY0fg6BrxxzHrwN8PJSM+VaskmgLNH4/4K/U0PngPWPRCaaxdEqRgQbsY0Q1Y4hsqrQFXsP0xbt3ogkCq2aP1A+QK/Y+bHMv1ZRpGZXzAyGdYEfmKVtSCxth2k+AaYKCOvNY6cu/oTkkmKKFC7O8kkrly7bdtAfGgxpRTE3rDovTuo6kgK7h8rAwUK5V7BzbL8yy1BqWytkX4m8JxchKegLAbbk7IYkEqWs/UCct1kec/000yQoDUssirJcjuQGOSRrrQXtPgeFP6Me2+UYzBXUdJEGylQiUEIrTB4yApWgmlodtgrrZIq+a3RRWpC40RsLYUmh5AqwMR5r4HzwWSJABg2NMCWUCtg9xBXEElSRR8EGvnmr/iNlWVz47ssgf4qLE3uv7nYrmOumpCbpQASQ4sG5CFIBJBWwxLEWAa+k/N8tdiGAsKPtXdf+n4G/67/rxQVjTIQR5pq18bBA/iXWv0vfLX6QjuwrR7WZiGABqxdbLEWASPn4rnrWBmQ5eLXxUhaqAsKv5YoCtX/ceOEzoCCD8iu0sNWSbA8mzex9/NnlUMBxGSLlYJxYEAAUAWc2QB83d+N+L4ow16NXVXqj9qB/qNa+9cLTIh0nSLsp9NXiqrRNebIsk/Pzdfpy72kQEjBUtRsIfCgCj5b/rd7F8Jh6UEeLX7EA/a7+5/vyxgBrEaodpIb4FnWv1ok/11zN6WMyaB71Iq2D2kMVNZCiA4DaYebIrXyeMPTxndqpVgwIx3sfzWQdA2CeWdVGvuqtfSDjiCddhwJXQOSjXjFTYujwyDpVNqVBH2K2BVHwRu7B87rQ46pAnSdIwTEmmKjJQuF/Fggscfqpr8N4FDlvUAotljQAA2oORYlmJoH4Fjd7sGiSZ7W/IxIGm+4vxe/jx+g5RCGF9ojJOq+qj9zsXr4Px8fB5LxgLqGxdfAIvHuCd3c+C2abwTRAOr2ODtEqgAKPC0t54jAKRjH3AVX8XgfYVzYeSvIvQBIqqsk3kQBqyRf6fFkUuVLFVVddp+7Vf8NkfI1fx964zpYyouiK2saogFNSghFW7bSsn1bJbY2bsa4W0AWshGAQPqXIn6TkSTYbEBbI8n7kDje6QdjZ2Ad3iWa8ySWNlmqtfFbu3AkUqIuybY9xy2SWIB+SK3YrfNWjAssBBNlSti6RKUrojZJyoeKFfHnVkYP+oggknFSdb2VsHwKF350PAZ+tuT2/djLDXYCVNBbANmyA40asHxdnhMLMwoMN2TspYICZqDZ81Wz/5KQwcH21yXuZlChlvFR3k7AFDZFggN4ugTms5M+XyNkUhGyPbFD4B+D+vk8ETpUUYqaVWolfclBsBgWe/swOZsL9wfBPSqqIoIxQHENIVjBZiQFRPqGZNAEgm/kndQp+nMtiqqCCbFAC8iQdJ/U6HzyfVR94ag2QxYse8UAcdDZ1dWABZuzxyMaLGMG2NmrUVbfmMtpYIssfGuSnnAAOdaAzORU/ONAgeK2L/rvhqCHJm+hQuQOwqfwhcvlpCcq+R2kD78pnbEHJ7LaY4l0x2QSI+1NfJAs+TSgc03N3bEEm7xZ1HnEEnG934IFAn55V1HWqrU2Kkmly0SSTqrPxV6P9qulIYJgxVnRmpjQZBX8O6YMBdWAN+B+l3SruysbHXcA4OPn6WyKit1fk6/VllYGh4sH/MFEm7CqVNEaNdgOX6HhkTne6X4UBVtvPcSDfnwKA+3C1BYA57mN0zAKoKBFs7K0HZvnyf7iyZ04lrbftYa6/cPv+u/7XyBionEAFqLHEEMfnLEKbr9R8fFgkxxAD4/rd/9eZtaxY6WfH/4/b76v/h5Fl/5/wCua3+BX7H+543/AMev6/35eFc58vLFkiy80R9v1F6+w+3BpIwARHiGWhiSCR5IT/TlXk/AF2Nc6R/S1+Cw/t/3HBep9KTzv4HhfBZQQe3dj78ZLF+Tmuf6jpmdHQYR6vVuCuizYqVoWW+SDV2t1wDqPQIZWqQtJVEjJVRCDkq0gGICsCAfI+nV86h/SEGRtiRsE1fiyNAWLs0fueKfpQPF/ST5r4+4/wC3NbYtlc/0XoscNCJCbK5HIyNoBQxZ2s4haxBPx9taD9Fa0VP6bqqvf/D8kcl1KZOq2f8AKka9XdYj4o0HJ2DsC74cy14+5P3+/wB+ZvVagI9M1V58CySDe73RqwR8f04ywhlGafY1u/FbN7/eh5HD41s7/wBX9KPxyxV7f+fbmdIA9CBpVAO9gn5O/nfn7fA/pJkr4PmzW963XySa8fY8P9sDx/5+K3fnkW8ctKmIn7DwN/qRZofH9/nknFA1Q+2qA+NCq/XjRSErfzY/7cmH3/z7A8EHKD7b0dKPP9tn/f8A25JISPkEfsAbsknQ2a/3+3L5Ixr/AJ/75N2oH9B/25JGOOhQ/wCf05CSI/BI/oCD5sbv/wA/ry8cpES2O0WBQNCwPsPsOSVsAMt3W6on+lDZ8cCZSCSTQY/YBg2hZkOiK0O06+d8NyORF6H7ci5xJo+Aa/p+37ctLNjVSScSVLZYp27PyfGRsg38/wB7jJ6cpYZLkPsWf512lSBXnzzWiW1DHyeXe0Dr4Pnj5UY5+PoURrEaLk5bJBicmAYs7ZWxOA2RWhwhSCaCqRuyNn4G78mvA3XxVaNgewoofSG19yATXE0vaxoaH/cj/tyvVUkUlTVhRfzlY+1Ggpy2Tqx+/LFU+DWlAFZUD86P/U+fkcvVclJ8a+K/78cRfBZjd/Yf7gA8NOBY42Fk1r7D/f6tn+g4zKb1lexZ8ePn5o+aJ+eHEeON7Ao/t/wfty0Mpoyx7lQ62L8bUkE/B/30D+zxRMNAWo0KZvGhsk0Pn76HndE6U7H6kD9hfwOTeOh5P+3z/TjqwL/hjXj+tf8AB5PyORMDaokVrZIP+1f9R4HC8jR/Yb/oP/PGy7R+o4aQcXQlbsubG7ezv47QK/fz/bhIjH83965CXtIPnfzvz/74bHGK/wDXC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30" name="Picture 6" descr="https://encrypted-tbn2.google.com/images?q=tbn:ANd9GcRYCzLb8zUEuep9Xohjesgl70fHg3AHm_vLixWufatzYtSoV9sib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28600"/>
            <a:ext cx="43402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hinhxua.free.fr/autrefois/docteur-hocquard/page7/village_annam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8600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s://encrypted-tbn3.google.com/images?q=tbn:ANd9GcSXNkCSO-DGgW0NHmPyFndm_uht5kZ-fKvSG9o7y5IQRsiimA2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733800"/>
            <a:ext cx="434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https://encrypted-tbn1.google.com/images?q=tbn:ANd9GcR6aBPPVEOgY1DT4bdsmo9InPWrDu4FLQA7JRYd5rLYcGdtaZ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733800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2"/>
          <p:cNvSpPr txBox="1">
            <a:spLocks/>
          </p:cNvSpPr>
          <p:nvPr/>
        </p:nvSpPr>
        <p:spPr bwMode="auto">
          <a:xfrm>
            <a:off x="76200" y="0"/>
            <a:ext cx="8991600" cy="838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800" b="1">
                <a:solidFill>
                  <a:srgbClr val="FFFF00"/>
                </a:solidFill>
                <a:cs typeface="Times New Roman" pitchFamily="18" charset="0"/>
              </a:rPr>
              <a:t>1.Nh</a:t>
            </a:r>
            <a:r>
              <a:rPr lang="vi-VN" sz="2800" b="1">
                <a:solidFill>
                  <a:srgbClr val="FFFF00"/>
                </a:solidFill>
                <a:cs typeface="Times New Roman" pitchFamily="18" charset="0"/>
              </a:rPr>
              <a:t>ững</a:t>
            </a:r>
            <a:r>
              <a:rPr lang="en-US" sz="2800" b="1">
                <a:solidFill>
                  <a:srgbClr val="FFFF00"/>
                </a:solidFill>
                <a:cs typeface="Times New Roman" pitchFamily="18" charset="0"/>
              </a:rPr>
              <a:t> chính sách của vua Quang Trung về kinh tế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0" y="1295400"/>
            <a:ext cx="9144000" cy="1143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28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buôn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bán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thuận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tiện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vua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Trung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đã </a:t>
            </a:r>
            <a:r>
              <a:rPr lang="en-US" sz="28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chính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?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0" y="28956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 eaLnBrk="1" hangingPunct="1">
              <a:spcBef>
                <a:spcPct val="20000"/>
              </a:spcBef>
            </a:pP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 ….. cho </a:t>
            </a:r>
            <a:r>
              <a:rPr lang="vi-VN" sz="3600" b="1">
                <a:solidFill>
                  <a:srgbClr val="FF0000"/>
                </a:solidFill>
                <a:cs typeface="Times New Roman" pitchFamily="18" charset="0"/>
              </a:rPr>
              <a:t>đúc</a:t>
            </a: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FF0000"/>
                </a:solidFill>
                <a:cs typeface="Times New Roman" pitchFamily="18" charset="0"/>
              </a:rPr>
              <a:t>đồng</a:t>
            </a: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 tiền  mới</a:t>
            </a:r>
          </a:p>
        </p:txBody>
      </p:sp>
      <p:pic>
        <p:nvPicPr>
          <p:cNvPr id="19458" name="Picture 2" descr="https://encrypted-tbn2.google.com/images?q=tbn:ANd9GcTCRmUupSor288OgqD-u1vqinT7u2qQvc5XsCcMFEfvgtJlthRWM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114800"/>
            <a:ext cx="41910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s://encrypted-tbn2.google.com/images?q=tbn:ANd9GcQpkZXDdzFtvc4Lir40GCSzGtp_Mw1gIftOc0lJWMgMCGEK7MZ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388" y="4114800"/>
            <a:ext cx="3657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 bwMode="auto">
          <a:xfrm>
            <a:off x="1447800" y="6248400"/>
            <a:ext cx="708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 eaLnBrk="1" hangingPunct="1">
              <a:spcBef>
                <a:spcPct val="20000"/>
              </a:spcBef>
            </a:pPr>
            <a:r>
              <a:rPr lang="en-US" sz="2800">
                <a:cs typeface="Times New Roman" pitchFamily="18" charset="0"/>
              </a:rPr>
              <a:t>Đồng tiền thời Quang Trung</a:t>
            </a:r>
          </a:p>
        </p:txBody>
      </p:sp>
      <p:sp>
        <p:nvSpPr>
          <p:cNvPr id="2" name="Down Arrow 1"/>
          <p:cNvSpPr/>
          <p:nvPr/>
        </p:nvSpPr>
        <p:spPr>
          <a:xfrm>
            <a:off x="4114800" y="24384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152400" y="152400"/>
            <a:ext cx="8991600" cy="29718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Nh</a:t>
            </a:r>
            <a:r>
              <a:rPr lang="vi-VN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ững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chính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sách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vua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Quang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Trung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kinh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tế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vua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Quang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Trung</a:t>
            </a:r>
            <a:r>
              <a:rPr lang="vi-VN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đã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giúp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Nông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nghiệp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càng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phát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triển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mùa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màng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tốt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t</a:t>
            </a:r>
            <a:r>
              <a:rPr lang="vi-VN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ươ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i.Buôn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bán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th</a:t>
            </a:r>
            <a:r>
              <a:rPr lang="vi-VN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ươ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ng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n</a:t>
            </a:r>
            <a:r>
              <a:rPr lang="vi-VN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ước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thuận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tiện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.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Trao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đổi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hàng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hoá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v</a:t>
            </a:r>
            <a:r>
              <a:rPr lang="vi-VN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ới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n</a:t>
            </a:r>
            <a:r>
              <a:rPr lang="vi-VN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ước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thúc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đẩy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mạnh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mẽ</a:t>
            </a:r>
            <a:endParaRPr lang="en-US" sz="3200" b="1" dirty="0" smtClean="0">
              <a:solidFill>
                <a:srgbClr val="0070C0"/>
              </a:solidFill>
              <a:latin typeface="Arial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52800"/>
            <a:ext cx="396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352800"/>
            <a:ext cx="3886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2"/>
          <p:cNvSpPr txBox="1">
            <a:spLocks/>
          </p:cNvSpPr>
          <p:nvPr/>
        </p:nvSpPr>
        <p:spPr bwMode="auto">
          <a:xfrm>
            <a:off x="0" y="76200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800">
                <a:cs typeface="Times New Roman" pitchFamily="18" charset="0"/>
              </a:rPr>
              <a:t>1.Nh</a:t>
            </a:r>
            <a:r>
              <a:rPr lang="vi-VN" sz="2800">
                <a:cs typeface="Times New Roman" pitchFamily="18" charset="0"/>
              </a:rPr>
              <a:t>ững</a:t>
            </a:r>
            <a:r>
              <a:rPr lang="en-US" sz="2800">
                <a:cs typeface="Times New Roman" pitchFamily="18" charset="0"/>
              </a:rPr>
              <a:t> chính sách của vua Quang Trung về kinh tế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04800" y="-22225"/>
            <a:ext cx="9448800" cy="63182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Nh</a:t>
            </a:r>
            <a:r>
              <a:rPr lang="vi-VN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ững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chính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sách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vế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v</a:t>
            </a:r>
            <a:r>
              <a:rPr lang="vi-VN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ă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n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hoá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vua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Quang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Trung</a:t>
            </a:r>
            <a:endParaRPr lang="en-US" sz="2400" dirty="0">
              <a:solidFill>
                <a:srgbClr val="FF0000"/>
              </a:solidFill>
              <a:latin typeface="Arial"/>
              <a:ea typeface="+mj-ea"/>
              <a:cs typeface="Times New Roman" pitchFamily="18" charset="0"/>
            </a:endParaRPr>
          </a:p>
        </p:txBody>
      </p:sp>
      <p:sp>
        <p:nvSpPr>
          <p:cNvPr id="12292" name="AutoShape 2" descr="data:image/jpeg;base64,/9j/4AAQSkZJRgABAQAAAQABAAD/2wCEAAkGBhQSEBUUEhQUFRUVFBYXGBYVGBcVFxgWGBgVFhgVFhYXGyYeFxokGRUYHy8gIycpLC0sGCA9NTAqNSYrLCoBCQoKDgwOGg8PGiwkHCQsLCwsLCwsKSwsLCwsLCwsLCwsLCksLCwsLCwsLCwsLCwsLCwsLCwsLCwsLCwsLCwsLP/AABEIALwBDAMBIgACEQEDEQH/xAAcAAABBQEBAQAAAAAAAAAAAAAEAAECAwUGBwj/xAA8EAACAgIBAwMCBAQFBAEDBQABAgMREiEABCIxBRNBMlEGI2FxQlKBkRQzYqHwscHR8RUkQ+EHFlNywv/EABkBAQEBAQEBAAAAAAAAAAAAAAEAAgMEBf/EACARAQEBAQACAgMBAQAAAAAAAAABEQISIQMxE0FRYSL/2gAMAwEAAhEDEQA/APWa41clxufDe0uPXFxckbirj8XEG4/H4uCLj8bj8gXH43FyB+NxceuSNxDj8bkTcXH4uSNxcfi5I3Fx+LkjcR4/ERyRuLj1xVyRuI8fjVyRq41clxcijXEBx+LgdNfG5LiA5I/GrkuNzTJVxVx+NyJVxcfjckeuLjXx+QLi4uLgj8QHG5IcQauPxcXEFxjx+NyJVxcXFwRceuLi5A3FxcXIlxcXFyRVxVxccckauNyR4x5I1cXHri4I3G5I8jyJcVcXHrgi4uMx5QvWqSKZSDY0wNn9PvoMdfA5rEI4hyHuCrsAebsV/fxxhJZFUQR5B/qK++uJTPFyg9YmSrktuuS7HcPNr9xW7HJdR1CohdzSqCxOzQUFiaGzoE64ZUt4wPOb9R/FjL04ljhJDKzKXdUAFAo0gBNAgklAc+09po1zXV/j90lEjSgKCB7AClHjwR8iWxMUhyZaLdhAyyHjrPi6o2PSweLmdB67FIzLE3uMhAYKDqyBdmlIFi6J5ZL1aKfzZESyAoLBfIsXvyaY/sOc7zSN4/IxkVrx9/N/rfJcGT8Q418bkkr4x43FyRcXBJPV4VYqZYwymiuQLAhQ5GI3eJBr9R9xwCT8VxUrIsjoQSXC4KoFeTIV3Zqv0PyK5rxtTbrj1wbouvSVckN1VgggiwGAIP6EbFj9eEXwzERHFXETwHrPW4YnCO4Dt9KgMxPcF1iDsEjXmt+OWb9IdxuDp1w+bU3VH9wP/wDQ1+vLZuoVAWdgoAJJYgAAeTv44YsxZxcZJAfBB/bfHvki4r4gdX8Hx+v7cbLkj8bga+rRmUxBlzGipNG9Gl/mNWdfbheYsi9jzxsqPxcXFzJNxxxcVcE4vqfxBO0tqrlVyYRxjVBimbyMcWI+VIIUkWAdjP8AxL+JFk6aOP2TL1E5eCpFMAQqAkjL7lFAWBAP72VArmf6xMFCpB1Lr00gxc2wXTYslshokGVmRAov26DEtfJz+qu/Uq79S6BPajiMAMLP09opx9rcdo6thR0xsgjE/R4+OfbHVaj9TGoaLAySyrCyszGOBDJH7mYwa5lAckXlTDy1irYvxHPKGiVpJllMbGNmJcqUYLHHKUKxpaobYKDi4Yg3WZ1kscsjvnP7f+GNSz5NhIQwiT3UjZCgCsqgAWT9xqv0bp0iLt1PTp7SnMRzMzMFdSMYYwQzMT3UcQRnvtauvjGddN+F+nDRu00TxoylmlCsrrGJHjtppLyYlKKBWbd67QnZeterF0MCho/eMkCvgZiRRUvFHAx1RsGQpXkg6B8n/F06+ygkXqBCz+0g916QQgB4vZmjH0u5UFiG7SaANcl0H4nZowsErQhEWJZPfPTu17xUMTHGgcrs9zKncQBS4vx+V1eTV6xwGeoYsJGIDREx+4N0rRZqwKkq+Lk1kpCHLY3onRo8kmXdDEJsnuNYndHJRyXUAKSFSwuwyiwa5neuRQBGeGedVLhgjuZSWAtwWViqsWkRsiT2u5Hd2cjD62Fikise1IiMfokc2yM64syjJqVcVFrfce0c3npa3Pwx+JhGZOpdM5WIQyG4lSJ9DBFslgUCiOIVUDWUxY87D0zo5mZvYTp5Y2kbPqOoUSM5UkHBFkyrE4j3Gy7RfnXlMXUtKA0jMqsK95/dNrGHAYsqEPRAU3YBPwRzsfwz18uA/wAFLD0vT4MxaRmlLPaoaMimPuftSxlYN3dHHfP8Mr1fp0oV8WaF3S/Auh8f28bq+W8yPw76k0sbB2RnjkkjZkxxJRq2FJCtRFjxvWiOa98+fZZcdEJZgos+P0BP+wF8wk/HPSmVowzWt5MVIVa0bvuG/kj/AGBPNL1mAvEygWWFV3Uf/wC2IJr9AN/7jx/8RT4OwhZx0uVo4IZC3chywLFfF4kjyLUVrr8fxzr7F9PZOn9UikNI6savtIOv+HlXrXqBihLKUDEhVMl45MashRZAFsQPhfIGx5l+EImkAnhjeaRPcCxoEjUmwA5kcBYiPAWiTv6b4/XeozyTIZnQPHiY5JMAoKtciKkLuJaIIs9xsGu2ub/Dl+1ov1MSSt3oZpFjU5dOGYFQ0mKyZDbfZauwe7JCOb/4b9Glj6mUDJYMdXKXkEluEemBDXGSLJJsC7rXIelde3vCSSMFfbkZgz+4snc7yXEzKoZD7ZKochakA3z0DpPUoIeneRR7YLAtEqd6zSAH2wijulZmHwSxPyOb+TZMgjY6H05YlAVfAq63VkgX8KLNL4HgUKHLYplYWrKw+6kMNedjXOZjhiaWgqf4iNUkYLliEMiMiylttMcbsgH9VDb14OujQEtItMbvD21ANUpIsZfGzfjXPNeWkPXfVWijcoo7ACzNkAAfsFVmc0L0AKvuBHOMHXoJFeTrJ3GZbHp4jBHbMGkcO5Q4mvAJbZ7jvj+s9bJAZHlpJ2I9uSQmWQx1i/tQR+4Onv6gbFggbrVHpvXN1EwSb3OpQyoFaKS0GVM7gGQYg1kQ11bYgeB6OefGM/bZPrpm9yJZSSyoI02JBIjl2SR/bBshVWxdW1ZnmD6v+Ij1PvxzNFGQwK44k9pNxq7EnLE3SeSNG+1tj1COOKNWZpYj+akiN3zOCve5aPudVYqPcUjRFHLE84PqOpQSCQQiL3AjEO7yqF2wCx6aqUig2NAqDlVb45itehegdaZQhjCJ1AjjJAkUxyIC6s5UAtZ0SSSfp2aPLvxR+JpEd0gLKVGGRVcRI2JFFiSz0QBiCFLdym05yvoP4ijihZalKhiY1JVC8pfPJsScQjgAKGbRugRu6Hpr6BmPUws3UO2X+KkaBZWoCT2T7g2SrnwVY0dBQoz4f9bVrP6H8UyJ1CtmWJJLKL2SQAz4Ygmi1ZZePBGzur+KJJa9xkWM3O5De5/hzE2YycRqgAb29EsSCDaBrGN+Jvw48PTrLKSyqCkSqBGEZWPt/lypmR3SMWJH+Ydj+LCf1NX6dYo1YKrFhkU/VKACraMnk+WcbHzzp4833Brt/wD4lPZd5oulkE0lBlkf3VC/U0HsxyFnDtIcVAujsghVj0nqRkQIOs6pliKhhHFJ7rkEipZYS7K5KsipR/y9gkkjmuh9V9sRjCGGRckZ4oxmUyWU5oSVlBZcStAjRyGgx3pfr0i+4SmQLfxdqn3EZRHkRiWXAOvxQkvfdyvKdH03qhhkaQN1IX3VVhMschlQlmyD5KkRHeNm9bGV86Sf8Twh/bTOWQkgJEuTWN+SQtfrdc84671v8pFJaRw1ZAUKa+1kqycnbahFBGst1T0HqpibLIgMGBIFrYZXBx1mFpe21vwTR5x6+PXSPYY3sA0RYBoijvdEfB5LH9eYH4X/ABBH1LSiMtSlWxb/AFr34fJTP7/xFviudAOeWzLgrx7qPVMYJMUhEkoImZUPuLBGI0SMmRRGaYrQj86Pwx5zs/TtIxZjZRMi1oA6J9IuRwZFtEUKAbAH7B/U/VAGZWawPDNdCiBiwa8k7V1v6Bs857r+rN9rnWd1Z+D4oXV386+OfU5jl06NPWuriCxJ1UvTsoyMQUL7gY6csj2ZCgUBfqxWwQN82fRnWZxDKnvROQynMoZznHGS4JVHRHU5MgJyZsSbe+J6br5DYcDF2bBR/wDyEL26rLIWpBu/sd31v4RDB7nZk6dVJJUiMKXxIWFk7gSxAxWwWLXROXHqehGV67+H5emkdZSpLkEBomdIo7DYN1BVClZoCqqCck0uVc53o+tCyCV4silMFMmILJpVAq2U5oWVTeINEDx6H+NPVoXQhcsUZCFMrjKhiKcMS2FBrBIzP/3LyXzfqYJir5GQscXdSGChSumvQs/AA8Dzonmubs9itVepeaUTysjvMwNLIskgjUOT/O6tiAqhjk1VXB4+pRJDeUtBFjMhrFatO5C1AGgMSNAUaNELpZuojkdu8dmLLVAx/RsDWINeRVj4NcMi9WpQWfNu0kMokAC44E5bb5UrVUtWboKbfqvWS9RGrsQFOKFXlIARPdkikl2iyP8A567tgClbIzpX1VZQ5JJf3XkUESMmMqsJBm0jkWypQNDzeXxlPFG6h3bEK4VQEBZg2ZZ9OMFFIKJO7o6I4B/jIxWQ1bXu738EEFRWvF3s2O0GJ6/+D/WJHFRz+2re2oBhzS10FtK9u07QiXgEXfy3W+reuS+5EnSGIh2NlqcFVNEDB7A+Ca81v4Pk34V/EaxMUMskADsVkSnUIVZWSQRsGlsKgEos0DiB5G11H4rnDK/STySBbaNZ8HltwylZPPuNsrogUq/Zjzzd/HvWukr1yWirAgEUQQfBFeDfweea+r+kGUe5LSvFNEYOkSZuoJt2BaZBYjQoaDIKCqdkEDm1+EPXJ5Unm6h42QAsqRsrOlZMyML7TQNKzA/BGtcr6l+IPetSimCQKY48UAjVSq+2e0Ei6YsrMGNgaBvn8fN5tjV9hOi9YPSCUdPIEWRTktfmq0TvCqtHHaQu1h9V8eBwJutAkHcWNEBy3nyBtfsa3RP9RwPqgchS0FsntJDDQZRiN7ZbBGrNeKOS3UBzofYfNfYaN158XXmgOeqRh1HR9VKzNEjnBVZyTYQKgIeRm0HFEj9c6+1kS+qNAxpnJ9rBXUyRMKZkF4taVEn0kElgDoKOc9F1MlsiAMHXHtCEYBvH0jEZKWvRJ3Zrl03pcsUaGQFFkJAzCd3wSosuxUEXQ1QN3XDFrrE/GpkVlnkODlajjXAYKEAZ5KMjAbuySbAxPg9wOobqOhDVG3u9OQYkG2YjEpG5kpf4log7+RRHPFW6qlKFgR2EYlK2p7bQ0xIc3lZ83skc1vTPxPJ04ZFkzjZnyS5lSyWAZaAZchT+Rur2Dzn18e/TUrU9V9SCx+3UqD3mkkWepD7gsLG70XPauP1bB+bIEvTet6aGaPqGyTGSTuUArlgREipG1+A59tfgrchXR53qpw6BiFcL/KVXsUaDSAVZsEEg2R5+5np8kQkeKT34l7ixURlWA2GxSwG22KgsMmXuXuJ3noNn8T/jJOrCYxsI6HuKW/MethFCkHDTMDltsbrE3gN1hAVkEqh1xJY3lRNNGo7ALA2KNxtR03KvU+vjBeJUDFHbFgwZsRdLljRUEqe2st3o48z06tyHFKEdkdlVRQKk4kPiSv1HYIv5J8B55kmRWtz0j1b2fdKRqZJEu3/KaMyZW4MYAcOoBIBItbHjW90PXySqkY6eaZnBXIuHi1jHK7R5rE2JLVkhP8OeV4cR00jsTsZO2RGCAFsWF5gCvg47Bx2Nm2i7VZC9A45JsBiPBxFZ1kBu1re6rlgdD+JvxB1KSGOQD/L9uNo1xKfwlVI0QtyIC3cUbY7t850rNty3YpJApd68t20gBcUQB5NeOGSTk0CH+koQD4RVDasgYhARqtX98uDxGVcPbj2otRiCTlQvX1HJr+SMv0UhkyIm6sDEYFXRrx8EUb+lR82db+ftyT+qHWNiwcmoKbORIQr9OrGqv+l8q6WR5SGx7hZ7f4wDR27G9uRiKskbWhUohIS9lUcEjPACy2LUA1C/g1QX9gBxKzq+uOKlgaZtrQ2VsErmNUS2vju8HfCH9QBAKjBgCjFQRYG1aiKB/MO/lgToEDg8/ToWIs2Bq9UoBHctHxWzqq3o7f0xFOIYDHa5CgwOQyYkmzQbRtQcSNaBzTHqf4B9VjePvWFJx2nBcHZAsZDOCoqwU2LBofbnajnlPSQIjqgZ2LIRg5xUKe5mLhjVAg4g2xA8C+ejemzFk8hqJHyMa/gPm68X/fd88HyT3rePnj1jrfccHZwVgcsT4YltACib8fNGjzCnRkYBvtZB3f8AQ18/9dX89X10J91wa0FU4ntY2MpCQWDkWCMT4s5Cr5z8/Tn3NiwCL8WdsRoVZ2aJvxV+efT5cKK9P9BEgykkCrgSWY34e8iQGIj+pWZLojY3vff05FtUnjY5LGI41liI+t3aQSG1VV+lmORBGWNdonoXpqMRGbMbkl37gsYvBiwYDG4yrM1jvSI/w7uh6KFhgy2xxSNFdayBAZ3YA5UDgDejGNNytGM6TqHZnTDIqBkLJVQBiI2LWCP4bvxZvzyxvTpUBY/UxdWYiyRQdvdMgAOSAMASRWJAujwSZJBKzdPH7XtyA+9k0G2VcQAzCgS2dVfcB+nNB+seT22vOV1JW6a5GKkMwzvMH3CC22IW8tXIBH1pWN8Cy2jRtsgFWuwXZgR/9urU2GIvRDCdEjOEiRCb0w1ZIBJxJ8aXR+9jdALrCRGQIqSYxKtRSSWuhK0obEYUAp7e1iQfNGptIel6qNkjKpHJC66U+4opmKkC1j/LdwLvFh8b4hyfVSm0tsxVitEizd/r5BO/H6clG4sGyPH8IeiAPhtHYqz/ANNc1vWPSCvVSRrjksrRgMLJTNkDsfG7Uhjs6/S8jqegZSmeswGGRu/NX9vBBv7ePHFCY+pycZG7JsCgfj/wfB+BzpYuiQIMHYizTNVKpoZHQxBC/wDffML0iIYBpI7Qd3dko0QLseR2sN6u/sebvpnXxtMCw97wPbW0RghUU0gJwyIK6sd2+01zNaj1PpJkj9O9hWhd1gwcJIAHkSJRagXkuKiwBZo0Lyrznr8ghb8zGkZnCfljNn+mUkC2LCsNUCb8c3/w/wCpHqC8P+HeIL7YOIB7ZL6f25Tccvt3IGDHIqAPAUEt696LIsQ/+niWBCrIkshMzqoBLsUTKN3LHNiT9JGgMjw5njWtcuPSpZpoo2ZY3YkCzTKjKShEdBj5OwN9xJrxsdJ+CArZNOZAACAiEAg+cn94MAL3VE3o74d6H6acmnaKGGwfZEXt9qu0ispaOvpqQXQNtd9tA0+qLn7Vsrk9q4hCoADD6wGqiGuvAH3AN11d9NSevYHpvwmBQzaVFNFaVbYMunwmViVw2DQA2Kx5v9LDM0Pt+wrg5EvLNJGzICKCsAWVVpQSH2UUk2dh4YIEsyBVoA97VlZJrWPmzVGuXZMbvYIIDErdX3INWo15oC7188xeq14xldX+AJXkLAYKSSFRWk2SGNFnBAJYijlQ1Z5XH+HWAxVoyT4DREGIjFAyESGjiFbd78AG73mc5EMyqAbo6BJ2wDEkBf8AbQ+TwnMrX0mhvyL0W3X6D4/trh59HxjlZvwlMcrbIlgcipTRBo7Zi3hWrzQOx54LJ+HXVQcgr+BjGz+AWNdwvuHwLF/rrsIJiFQC2oN4KjYFVrZrWvOhvxybOSCptrsntvwaqqJrx835+By/JT4x551noBiY/mZLgGyKiMGwaWjITmGB7d3qvNcz0irSk+PP03Zoir399GqHx4Hf+r+lCdKJAKG1NClG/quvgtokmiKPjnKdX6YYi2aYkHy2RGrFL5D+D4DVY+4rrz3rFmKYunVTlYYUhxZXYEUGtgBZAZlTY3RI3Q5FIfcsiKqQkjufEAsWYoD5ByUH4/TlLLZIsCyotiEUkgtZLEAeP9xwgxSxKJVdo0BYIwa7YaOIF7zUgH7rY8A82yikAfDMlmIwESkxsugmDDZa2ZcqBJ/Mr6OGIJJZCY0jRGcsBGnZWSGlu7ACAhtXQuuX+lemWl2hGEmyQuyqiskABcqKFm6O6ujrQdN9LEAEY9p3kxCFsmUC8rcmvv58czejIzfTPRu33C3eQWI2L+tVtV0WW/n7/ptuq6PCIqtgisT4AQUe53arokEfp9ubUQNKALop8fvqh53XyfDXwD1ARSge4HxG2AIIFAkEqCdAKh833+VsHmJbrVnpwvTT0wJLBh5tteCB5rEUB/YXe+dH0PU4SbC1pHShgpclQyBa9sFmH+lT9lZRwzp/TOkkQCKB7tsJHkcA1RRgI5qLUrWtGiDV0wFv+ESNkMasMGEi5tlvVICprBsO6i6/mGqtG5vrqMyV2Xo/4ShmQu9kglVILLQViMsgaLDGvHxsHXOs9J6YxQRxsciihbPzWr/25yXokTMvtibqBmzMfbAUKdE7Bzos2QGr3+xKmf2zgk3Uy0WtlJYAszMEuz9Ksq6Px+/PB37/AG65riOl9DqIds3uye4UTAEgpYQTArbxm0OgbANDtRWy+mggJTJmdwispFnElSp8EqVAH1DzQsfTzo+u9WkjBLdiKyYJHaAEHtyxDG2bwSHIJGRNkDOgdS7JGaQbUVtc7ONi4234G9s2hfPbK5YKiRgV9kOZQNDEPlLEAbdWcXlaoLqzHpq1wDqvRCSyxo6pu0VgpdWLhAI1YG4yuXiwyksKFnRaZSj3QPd4N3pqxJF3rR8jAfJ4RN63IkzsH/MjLAHEOQPdyKi0IRmQH6mVTkdbsUtVjkup/DE5XqDiyRorMUkkpkxDYu6jFXkOTGiCwN6VaLZTejr7stSGRFUAygsqEriVxdqvuFKposRo+BzuOn9QKdH7BaJmMtNSL3dOiFVBUUA96YBr2d2TWX1PqE0s4MjtIpzVWKoXWwjaGOBY0oDAkapCuAPOk6rFjmQuaOFZ2IFYllcuGHUusjDIKSGYA7Y9x8nnT9N6UBLIYy6pS05/zBcVYMD3N9bIVUqKyKkVzI6FbcIoBzwW67u8e2QFcfwqhI+br+bnTy9RjSKcEC0t270cRYHn6GDFjskg/GrqrnkL6h6aswpqYhQPblGCgCOON8mU2ZiysyljrBe0hdc51Xo0hkdpZEUDyVUXIoTtVDGCNjIE2ALNk4kDanhlkLYWtBqFkuLxZWKCyXUqdn5s7+bZOnBW5UhuIqdDuUHIeACDgWSwQV2TrA8JcNjiR6WDIFEgLrIQmIxLD2zKJg28ksG7NgMKv42fSfTpY4+8hvgL7jR0hzLM+IzyLrHiTe1FjGgSZeocy4jJdxmwQxU0vYyooG1FMDiD9wLBS+pqZs3Sx7gkkfRBsh1WygJWvlR4D6Ni922syOy/CfQxwTLJIQoKvgZyQoy+t43tgWasWOY0rUKIor1nq55C8aThO7IoEbER0B7kcisFCkuGs0xZtgKKHD9FJLg3uM8kf+UwLl1zYKF9lgGxNC6ANr9/K63p82AlYEKXKgd+eKKS2ZDLdM0q0CSDi4GOIPON5963K2OpmYlwGxdYkALAuch7oAAQjM9vjQuwLFcA9QZoSkxLUmamkP0uRt9apmy8+F+DfMT1iTqLEZklACbDMLbJnJZkXbAhgNAg2R8kcB6lZGZgZG7ntlJkKqmTCyXA8Hx9gADdsOM4N6dB1X4jeHqHRxaKpYMTVBhogH5tgAdZdtBRXNqPrdFUyBybsoE5jJPCtXn5Wx3fINc86Xp5BsFmZc/qLE2GdSCdGqyXz4Nb1wXo+tFt9IVmXL6nbEsGbHQokLlZtu3/AFVzV+OUedeodR6qFxUuq2xIcEgdysqjwLtrH28fuK29RLFDkDZeu7LyTsCvIN0ST9XxvnnvpvTKVMcTZJcak4GyPbkkzpro1Y38E/AHDJfT1DMKUlsbBGIx2AQpHcpA1qteLN8z+OQ+dd70XrPtmmJaNi2YGOQ0m1s0GAKHtNHtP+rlEfq8ZNtIo0CR/LVAsR50xFkj7Cvvwq+mfUKLFhdANZGO/p7gvaD58AeNU83px7bXsLvtlKocUzC5UPcOhoXWyeH44fKvQOl9QiclHk2RoKpIrsyYOAcCS/gkUL3Y0X1XRpiQSH03axanYKQLxFKby7l2N/PPOo5wQQvToyRpGzhgcxjYj2WDGwApVR/Ds7s2dF1hU0GZACCCpICjtBGrBU7XEkCyCca4X4/5T5NsenxiY4EsjFaxAOMZO115GjsAGgDYO+XiBRG1JYBOZ8lg+USi67WYSEVHQZWor3MeczB+IWab25RQChTk1BCCvapyU2K+nZsWuqB3un9TUK3kXoKrU2mPYDolhuyAyrRF3XNWWM+qL6305komIqCzrp88xa4sR4AyF2mmBBNEEtor0DiBfbC4+2ASCCRhJ9I+qvigKum2LJ5gQ+qu1rbfSXwZHxUqrMoXelVVkJsgZJQoC+bvQeovGlXIBGaKlmA/ixewAfuSRQ1r4rn1K1FUjlaDHvF+Nj6sSQR8WCCFGifJsEh+p5FO0kMwFd4jN5ABsvqFZA+BRx+SFIPVSPGyxuxyDXkVVwNHMorAl2GA+rxibyBB4mlxZDUhCIhbwXI78CrUVUkCRidEWCCT51J+1q1ejRCHIGTKKBYDEDFmL+21XkFOu3t/QVoiSqNlV2WF2dE2WIqrVrJ2AWqx8Y8vWoUPhaRTRdiAuS67iW+tlQAn7eSNlieipugVFAnuA/Le1q/4i4onIYn6aPCmNH0v1Qo5DsQD2k1Rob1WgAQwPk7+1c6n0eRo4QHmwY2xUYHG/wCEkjZHz4o6+Oef+9VHG6Yij/NbfB+TVGid0edn6N6vjHTZmiKoK2sVqyyNv778nnDuOjI9XiSP/PnjjI7gXIUYsSF7SwLLfkb2L+NcR6j6iq9TkzpItK6mM0GoBRqrvtBAIPgk75reo/hxlYsZlaRrZvLSPkSRrL3GIxJbVgDVkAHPj9NjLFpmoAMQwUhwAMyAGJAW2ByYEmx9Qoj08SSfbj1tbUU4V2JZqtWLntr6aIJHd2j99UaNtzm/UvU395zETSyAnAdhHtqXLbAAzJYgizlfkWZetq0UZRKZFTEE0CVABLFQoCqMa8b14tuZPXdVjNcjOzGOC10hIMUFMD+2x4BFXW15055YtdP0cvZ3SKVCkllLAE5teC2Sy0LAFE/YkkcpeYCU4OjEq5IyYvZQqLA0O1sWJI0bHgVPp/ZxGKZ0lB5iGB8W2KMCSQq2KG28iubXSjBQViRFGAZyuLYqy0SfaIkoYnZ8a0PObcOax+iKq61iLclQqMci0cju9s5Vhiuiar5Ay4fHkNKpxuizKvcdfUzA+SpJoA7+L5W/qOjl4AYa2pe1uwSXFXjjvZ3quFydZqgdsNkBSfBq8RrYomq+mq1wpiDIyFUokkkUEYAZFQHB1VC//JJB4LIJWwMeJemHtyDC7Q7ZWJGBRQDQohtfY2dV1ryqfbBr6vLICdMNJRG6GSm6NE/y5/VvORlcbVJkwQBRkAmLZUWo2u7AORNecqRUXN6XQlA9tVWlGeQJD4ke6/lcEBBrbMLOzXAPS/wnJIH/ACgjh1F+6rWNxuqOUYKKlZtg6jAAyvh8M3WefbRSxJydgqgLhjRRgN1lvdUAaJ5E9GrdQs1QihRWyu4yfbWFSbABWMkKQSAoBW7LtGFAkgVh78jKtAxgNftglHiEjoMVOQJx2RndcvnfFQKAAKgeGpe4Jex/L4FHRNG7IXVu6pDaxxhmWQtGQJXEhxOa5FrBRgVIb6VNCmPKYuljkkohHQCRMlXFnIlsPKHLLFk0ZVsbGOZ328sW41fUHST3ZXAc4k0ojLC1oZIymlCLIb/a6CjiPpIVcgGUGMlGKjch7kRgIxivZkzkntBrVvwbpoiVWOI4R+2lqVmUSM5LojIrgyKqK4UZeEsZmyLpG6h2lhiilkOTU8TFo0UWSntlXBBiYLTm/GJNY8P8SMnoyS2UPtAr4RGeKzkWwsZGNV2Schsb3XGh/BqRQMrZFnZQkjx+0AGCELSWGNqaY39q4F1nQ9S4XcpJBq1JYe4LiQvXcKvsRFxG/wCIk6sPpYgicskw0Tjpe+41MoxRWVTjkGrfggk5Cts/aZCwLEgCziw1lWiACpbjNVEajYvtJBskUarjRvHIxVWBPbTLEinbIlUGDEKC9A2TVfYcNHTzSAIfcDWA31aVQwzdciUkcgGvJDKLF2YL+FcSikSoQMVOJJv3Hawq4kbajsV2tXgHWz9o8/VgzRmN2EYdTJZDMRiwpfIAajVeAw+quUdZ6jmw/NtBRVuwk0XcM4+T3YE1a25INVx+t9PdO5corUY5F+wsoYIuZzJ7jsBycbOhog+hF7IEp8H3IhA4YEIAR299HbMNaVbumB6i9qHlz9xlaMv1BIxUqp+kFTQYbUtIhrQxGN125q+ks6A6/MBYWrMzbpwLYXQyACEDTbPxt9V6BMxK+3JIiszBGkjtqLIpXFKVscSZCRtSqgXXJ9X6SIGy9zCJSWUN7J/LFHZa3bIB9VoKLbKjy8p+jjEHp2QVWanoMM1jCggQtXdtvqAPx40R4JX0780SEO7n3T2duLAFyi9osgsrCidIQPqAGnJ+FnewXksBRVFFrDEBHVSxJJU5YYgg1YIbk5//ANPwSoT3VPzdbpqrGgQux485A33Xy85/VjMk6NVmXKhcgJDkr2ghSA3j+MrkuhkK2CCV0xKACokyC4kDJC9hljVQbyZgpKswIBJ3WPD/AE38HlY2YoJjIAO5g1FsyWQtGwjYKwIIA7kGgL4XP+BEdcfakyAde95DjkGWsQpAPcG2SoP3B5m98rKxEiCxku6RkkNsEYgZJ9S/UvdV3RKnZtbn00OUYvBQoGIVRHGsjZMHdVjVCKRjR0TZFkqObcH4TcAqGXFjHkFZiVVWAX2pGJZCAzUFqsqvfJyfhXNECdjKAijOR6UuWYPGrWQW84so/wBVKt5vcayuc61ijkkFmV1ZQuTWiLeShrMkZFbIAqr8ahHIe1XxYK6JmhWRWAUEKyhh4DKLAqxonV9MPwzI5kylFTMC7KMoyvuZsqRtKUAY2foINHxkF5WfwjmUDyOSF7QGNqLJwsIvZZP8OiWPyALz5UlZnToKuq+FGmsSZAr2/Vr5H8grQPDx04N9g8m8qU38+f8An9ubEP4bjwCgzEbX/Meq87aiB++OtbJ3w0/h9GJYk22+1jXgAAXloAAefjnDruO0jL9T6f2wzrH9ee07gMgC1DZYFqbQugR9uYGAkcYq8bj3FKopYjGUhmbLtWmJokeR4JUgb06B5GdnLFmUAswewzZiSNQMosGPb4oxsaONmnovTlWR3DTN7lE5SEoPlQqUMQB2AWdDyQedObkc7NAf/tmN1pkJsbDs7DVHYWhdqPk0Na3yjrvSoI9/4UzNpSAGfELGFXsBxC9qLXnV750jgbv4/Y6/X+vMPrYWaYIGjog6qW6NKS+KNX1A3qqvQFjXPVoskV9B1TgWvRiPFReUXtrmwHajF0PnMaH7kfTy3qehzZQ4LbVGBkaOixNghgFDC42p8aZSFJ3iT6fEq3IZJ5EUsuRNKDYQGNIwJL/gOyDn8DYj1HUSYjFZM/cK0MVYfT8veQwcMcixBY3j4Dvv0z+gnT+no2ICgEKGKyUGCNI1V4wJtQTZpgNU1hHoY3dYpcwxVqVXIVvca1Lq7AN/FSqlCjjkqlgUnUZmQhowVYNirxqoAeJcuokj7g5jGWKlRiKLCzyEL+4zBYnAlZixwKuSRkskjuqgZ0QTkFAxGiOO0Gm6dSRcwYksXOT7iXtKrIwsUoX6aNl6LNY5XD08NhHKEpcn5vtqgFHFwzhuwBm8AlWrXmjUmeR3xWMsbaGUKzFvaIjfFUN2rqp9wjWVeALaRHcHIENGy4+4vuMshUVcaKThTUzN5I+bQcNJl9MyGsAwF6SJZBaJ2lASyEtQxftW0ARry4VGiBclL7J2EYFrJDMojAJYUuSgsRicRlR4D0/SFQI0wwZme4ZRDEhcFpHVGcu7EhgoWlUggHEsAR0TKuLZOZDDVGN6jQe4WEp9t2QkxgZWxNX58lUXdDYjoxkB8S4Y9OFIbGmlJQUSUVPaTKrGrIoiL8tXb2jdjUccbSUWzZEiWmI/lxu8iStDHlfTLiXDKWOcTEEhgSy4qsatiGZQDalQx9wjuJHK16ORIO8JKHRwtpG7KpCsuKByJitC8cUtLGesslceoC9rKVFqCL7hatX5CNZQBgD+rA44jdczBokwVnR1cgZLkVP8PkDJqNnLyBdtoyn6RVzACzGLFyfIhG8Sxk1IzWwBS37jjlrgrenKXCtIS2DOViJUviz4q2LraqE8FaOQsv2gXpDQGYkKrMMiWcy5MsoNaDHGqCsVJVVtTgQdVdRMiKAcTkcVDvQbIgdgfFVoUdKWbelssbZI7DME2EBPhaCsuaDFAGTFiRtaGJBtrA/tviFAxWPGNfbC7Y5Nie7LIUv1BFVwG1WPArpJGGRJAAbZ7guigxcqGGqYVYAoVZNAU9QwLKgbHEMCCgJU5KJDGGzZSAVRiATie0A7syCv7ksZQtiCC8xlAVVcqhcBqHwqMoJNrnvJdHObGNNS5MEYlTkFGZjW8WzXEYEqA7d13T9I56dlJaNIox3oCqqsh9xbz91vbUIQyEoQ5+rfirIA0gBcyjQPapjU5AsduX7ApX6JPH8SXjyuQBu1cFIfupkDgWuTAtoBiXG8rCWo7eSePBi5VZGyqnf+bGjIQpGIGRHddAbNsSJY8ylcy+aBmAxYKjEbkGBc5tYY2t/SRajIGXQxB0BUsVybtLM5yViCmEhBTuyUocD21j5ujrurcNeQrsRBalQxsqwV2ObtRBCqLCsdUpF0fUWBGQWNKJFdkUZE7AUD2y3+YaLaIPnzwv0VnToCAENiu1lICiiQaMdLsnYA+3ir5TP6cCoJMkYHwjqgHaRVsmI+9KASPJbkUmcSkG3A3IDLBI6KI5GUhDUmJ7NEaq1scO6cU4IZjSu5VPpJG3XHAkirHjROrNjldh9M5fRCNCWT+YtJnJmPOyXonIs1j7rqgQzf/E2oWGUYBRjGc2Q92Xa1MFjII7QTX81GuXJ6iakp43MZJkYqVVKANAKtEDzRckCyWPxe3qoKd222GW1UAFqKhtDJRVkEAa+bJd6HoAfSpFAEaoNKLDiMWQQzAokbBaqlH6HzrjxdJOFCDJVMt6mDijQaqxIskqMd5AHxrmpNMEBrEBr+qR5JQx2RY1YCtoE/UPpo2LJ6hbFQrlTeLqUKt/mC8cbQBR3Fv5xruA4bT6Dxid+3KYBgaLKzgJnkvuM0bLYvHYo1pbAHBZvXJUA956UUSGhSPVI+kYF2fuyJW7thWrGtN1KF2GIf2893E9EL3sSSXtcRdL/EoFnkJvWkW278moClp3AIxxBAy80Ad6PyKBv+HEOm9ZylAKdrAnMAlWXLtAcaZtLeN+L+Obvp05dMsMiTsj3PNC/Mf3/4fPMGPrlbvELG2UFXWNZGUE1krIApsXiDeSAaJvmrH/h2tvbjezdlY28gEbv7Vzl1G4pggLA2WAa/H0jKtnO8mIHi6snRyJFDR7JOgScR9RC2av8AfZ/QECybPNTp1KxqrG2JOTAGIEWwvtuvjSvdkb2BwWZ8iaF+f+t6P/PPHRIBlUmgCR96OH8TfxjuUbWyCPHkczWVlslUfJfrJEe8WKvlgromo8jY8ClJHdqTKRsY/wBfFX+3+37cxuu6asK7iGLYsjSUsoKuWVGXWFUzWBeg2yO3NY6iGy5kD5/mA5yaVGcA0hfvXV1HYrVbvlrxswuUWWDlmJC+5mHYYxzJIxSrPc10lsBYHKI+uohpxIiQqPzGWBw0R32iQkqWYAVjkQF3dgWdZ1qugpmlZ2CJnXVDxcnYkZVsaJOLUfacLsBz0c0el6vF1CFXPexEYDKoBRMxI/uK5LWAQwHcWKxgFeR6aAEMFxGLM7ExhskCuPpCEYElSSyuaDgNY5cOt6gsWn/w6E09FkhMi0UyoyllsrIoryCxNkgEYg5+1IkuOiS2fUPMAHMjku5QEYMqJYY+dViZCR0je2yJIgGJ0xyiVRltWd1ZQcbBQLbbB7FAI6WXJgoDyvQMmETmMMpIDMQ2UZKsMbGWPxiSnBel/Mnx/wDqIx25ORFkJJFJQEkliWTBMfaUICQax5q/4MRSX1BykVKZqtXfFUZiA1kBCqgPh8UWABGbcMBAx7d0g/NwKhYRaySK2QM5vL6FAKtfjVbN83p4DrlIGmUMyQqqBndE7whZyoY5ICQDorbaDAxOskKGIRr7i5rd/l2qmnV0yKW2SDIMFKuLNcrHVNamNJu0KQxjZn7tnukAyalBbeSlxan6hnacVKHWQEhYwWJUQlcnaR2LFhgsTsAGycHIZH6QCOWiJpEAl7vaDAiUM0jCMJ7hwVMGkDdocaAN1ZFPNDII5FCws0jOUWVnwAomLMY5RgRsDgALJ+pryFKenTxDGRi623a64Zn3MsmasZWKlyV+7FcjQblapFbwZgMxlByKBfbWNcP8z2s0zZVITuV5FPwyt2gEw9EpYRRNJBLeVIADgpBaNnLENizANGrGqGgO3hUUJGgVSi+KptbyBTJa/mAbdgVQLeQNF6YwhoMrZEajWSRFMZDhozINOrjLFjs2N48PJYyT6fGolU7IjpZURgjrl9BBlZiPdGISMACvkMbMPp6omUZIJjYFgpaUZoUuJwckVDloXiRW8dnSxRo5BUoGJfBS1kkJ4gALuxCqmkvtP2B5CD0wF82SOzkisuQMkeQYLKAqDzfZ9P1Va5U+SwN02SGlkIYqVDMSJMlLFi3xhkwOjTWMsmNcqm6tgARgSpkNCQiyQ7X3BSVDWBkATjeRsrzRXpwIwjxrSbAVM2C0e0SpoNseDfwD4of2szRhTFrdUUl9ABakCv8AmGy2rx2N6B4eTWAOs68qVwYYMy/lnGwT7tyqkTZzB2WrHx5oDsfpI8loSRoACVcIF0NAusk5uIflmixUACsK4XP1kMEojaQCRhQySVaBKkRe4FxWTTMRa+ENVyEccDEhXLM29usrNQzDrEzEPjZORGu7Y0xd9fQxGeFo2EYhL55ZrFRmJ/hJRmMjreX1nHdElqK0dN6usjCRIVzZlYiJGd8QzM5lmkJRRnGFVa0VoeQOa8sTHaqaNtkUyOZUL7nYTbY2Dv8AhUbvlMvWbA/N0WGWIBagVAUJbWMWFFFJqhkeE61WAejSUukntTg7bJ2iYrIqstspw75DgzMWC0uOltTOfo5GINjN7Dsmbtk3hY5DYU21s5PlTgq5XzZgkjKbpnqscpI6sgglYhcZu90NVWjQhKwxPYxKm8lylohCTiGQsWNuNAePO9Hn7XiEPQSnEMqMfy08MVVF9tsAShINWAwa2IHyVPJj06l/Ki9tkkXDFAI1Is5P9LlFLM4jN7UGlN1f7BUecvDDJQrZ2T25PVEYjEA/JvdC1vTlEZDLlabAyiSrO7UlkphlYJ2B83w8j4gY/TW71zYklMb2St5YhCjAgE+RfjZPgR6ropS2LTIFalAMctraqMQQ+tC/BJY+BYx0QT5UGmBUm7AA85NVnLWm87H25TKQg0xrGytliwGOqZia0QNDzvyRw8jgIQrmXkd7oV2mNSUYva3K17cWKrZF4kqZNHRYguHA8NhIgAsW8eaGtHx3Gqs1wvHJ+12AFHEZHwbVg3gjRFUbDDxySr3AZBPk5IwAPgkaxY+NrY0PuDwvTXiG6aNYsw/uWQpcnO+3JQVVmKotEAALTXuyw5o9H9PbIpH+pWc+AT3HyMrOvN/qeOe4WQEK/JxJYayOSrf6nfyNj4K6ealH0C9/V/TVi61zn101IHiJVvvRJLEeSxDWSW1ogDzdH9bhIB8Wf+teR8ix+p5c8S7AA0So8ePIVaJoY0fg6BrxxzHrwN8PJSM+VaskmgLNH4/4K/U0PngPWPRCaaxdEqRgQbsY0Q1Y4hsqrQFXsP0xbt3ogkCq2aP1A+QK/Y+bHMv1ZRpGZXzAyGdYEfmKVtSCxth2k+AaYKCOvNY6cu/oTkkmKKFC7O8kkrly7bdtAfGgxpRTE3rDovTuo6kgK7h8rAwUK5V7BzbL8yy1BqWytkX4m8JxchKegLAbbk7IYkEqWs/UCct1kec/000yQoDUssirJcjuQGOSRrrQXtPgeFP6Me2+UYzBXUdJEGylQiUEIrTB4yApWgmlodtgrrZIq+a3RRWpC40RsLYUmh5AqwMR5r4HzwWSJABg2NMCWUCtg9xBXEElSRR8EGvnmr/iNlWVz47ssgf4qLE3uv7nYrmOumpCbpQASQ4sG5CFIBJBWwxLEWAa+k/N8tdiGAsKPtXdf+n4G/67/rxQVjTIQR5pq18bBA/iXWv0vfLX6QjuwrR7WZiGABqxdbLEWASPn4rnrWBmQ5eLXxUhaqAsKv5YoCtX/ceOEzoCCD8iu0sNWSbA8mzex9/NnlUMBxGSLlYJxYEAAUAWc2QB83d+N+L4ow16NXVXqj9qB/qNa+9cLTIh0nSLsp9NXiqrRNebIsk/Pzdfpy72kQEjBUtRsIfCgCj5b/rd7F8Jh6UEeLX7EA/a7+5/vyxgBrEaodpIb4FnWv1ok/11zN6WMyaB71Iq2D2kMVNZCiA4DaYebIrXyeMPTxndqpVgwIx3sfzWQdA2CeWdVGvuqtfSDjiCddhwJXQOSjXjFTYujwyDpVNqVBH2K2BVHwRu7B87rQ46pAnSdIwTEmmKjJQuF/Fggscfqpr8N4FDlvUAotljQAA2oORYlmJoH4Fjd7sGiSZ7W/IxIGm+4vxe/jx+g5RCGF9ojJOq+qj9zsXr4Px8fB5LxgLqGxdfAIvHuCd3c+C2abwTRAOr2ODtEqgAKPC0t54jAKRjH3AVX8XgfYVzYeSvIvQBIqqsk3kQBqyRf6fFkUuVLFVVddp+7Vf8NkfI1fx964zpYyouiK2saogFNSghFW7bSsn1bJbY2bsa4W0AWshGAQPqXIn6TkSTYbEBbI8n7kDje6QdjZ2Ad3iWa8ySWNlmqtfFbu3AkUqIuybY9xy2SWIB+SK3YrfNWjAssBBNlSti6RKUrojZJyoeKFfHnVkYP+oggknFSdb2VsHwKF350PAZ+tuT2/djLDXYCVNBbANmyA40asHxdnhMLMwoMN2TspYICZqDZ81Wz/5KQwcH21yXuZlChlvFR3k7AFDZFggN4ugTms5M+XyNkUhGyPbFD4B+D+vk8ETpUUYqaVWolfclBsBgWe/swOZsL9wfBPSqqIoIxQHENIVjBZiQFRPqGZNAEgm/kndQp+nMtiqqCCbFAC8iQdJ/U6HzyfVR94ag2QxYse8UAcdDZ1dWABZuzxyMaLGMG2NmrUVbfmMtpYIssfGuSnnAAOdaAzORU/ONAgeK2L/rvhqCHJm+hQuQOwqfwhcvlpCcq+R2kD78pnbEHJ7LaY4l0x2QSI+1NfJAs+TSgc03N3bEEm7xZ1HnEEnG934IFAn55V1HWqrU2Kkmly0SSTqrPxV6P9qulIYJgxVnRmpjQZBX8O6YMBdWAN+B+l3SruysbHXcA4OPn6WyKit1fk6/VllYGh4sH/MFEm7CqVNEaNdgOX6HhkTne6X4UBVtvPcSDfnwKA+3C1BYA57mN0zAKoKBFs7K0HZvnyf7iyZ04lrbftYa6/cPv+u/7XyBionEAFqLHEEMfnLEKbr9R8fFgkxxAD4/rd/9eZtaxY6WfH/4/b76v/h5Fl/5/wCua3+BX7H+543/AMev6/35eFc58vLFkiy80R9v1F6+w+3BpIwARHiGWhiSCR5IT/TlXk/AF2Nc6R/S1+Cw/t/3HBep9KTzv4HhfBZQQe3dj78ZLF+Tmuf6jpmdHQYR6vVuCuizYqVoWW+SDV2t1wDqPQIZWqQtJVEjJVRCDkq0gGICsCAfI+nV86h/SEGRtiRsE1fiyNAWLs0fueKfpQPF/ST5r4+4/wC3NbYtlc/0XoscNCJCbK5HIyNoBQxZ2s4haxBPx9taD9Fa0VP6bqqvf/D8kcl1KZOq2f8AKka9XdYj4o0HJ2DsC74cy14+5P3+/wB+ZvVagI9M1V58CySDe73RqwR8f04ywhlGafY1u/FbN7/eh5HD41s7/wBX9KPxyxV7f+fbmdIA9CBpVAO9gn5O/nfn7fA/pJkr4PmzW963XySa8fY8P9sDx/5+K3fnkW8ctKmIn7DwN/qRZofH9/nknFA1Q+2qA+NCq/XjRSErfzY/7cmH3/z7A8EHKD7b0dKPP9tn/f8A25JISPkEfsAbsknQ2a/3+3L5Ixr/AJ/75N2oH9B/25JGOOhQ/wCf05CSI/BI/oCD5sbv/wA/ry8cpES2O0WBQNCwPsPsOSVsAMt3W6on+lDZ8cCZSCSTQY/YBg2hZkOiK0O06+d8NyORF6H7ci5xJo+Aa/p+37ctLNjVSScSVLZYp27PyfGRsg38/wB7jJ6cpYZLkPsWf512lSBXnzzWiW1DHyeXe0Dr4Pnj5UY5+PoURrEaLk5bJBicmAYs7ZWxOA2RWhwhSCaCqRuyNn4G78mvA3XxVaNgewoofSG19yATXE0vaxoaH/cj/tyvVUkUlTVhRfzlY+1Ggpy2Tqx+/LFU+DWlAFZUD86P/U+fkcvVclJ8a+K/78cRfBZjd/Yf7gA8NOBY42Fk1r7D/f6tn+g4zKb1lexZ8ePn5o+aJ+eHEeON7Ao/t/wfty0Mpoyx7lQ62L8bUkE/B/30D+zxRMNAWo0KZvGhsk0Pn76HndE6U7H6kD9hfwOTeOh5P+3z/TjqwL/hjXj+tf8AB5PyORMDaokVrZIP+1f9R4HC8jR/Yb/oP/PGy7R+o4aQcXQlbsubG7ezv47QK/fz/bhIjH83965CXtIPnfzvz/74bHGK/wDXC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60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1295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 eaLnBrk="1" hangingPunct="1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 Việc vua Quang Trung cho m</a:t>
            </a:r>
            <a:r>
              <a:rPr lang="vi-VN" sz="2400">
                <a:cs typeface="Times New Roman" pitchFamily="18" charset="0"/>
              </a:rPr>
              <a:t>ở</a:t>
            </a:r>
            <a:r>
              <a:rPr lang="en-US" sz="2400">
                <a:cs typeface="Times New Roman" pitchFamily="18" charset="0"/>
              </a:rPr>
              <a:t> c</a:t>
            </a:r>
            <a:r>
              <a:rPr lang="vi-VN" sz="2400">
                <a:cs typeface="Times New Roman" pitchFamily="18" charset="0"/>
              </a:rPr>
              <a:t>ửa</a:t>
            </a:r>
            <a:r>
              <a:rPr lang="en-US" sz="2400">
                <a:cs typeface="Times New Roman" pitchFamily="18" charset="0"/>
              </a:rPr>
              <a:t> biên gi</a:t>
            </a:r>
            <a:r>
              <a:rPr lang="vi-VN" sz="2400">
                <a:cs typeface="Times New Roman" pitchFamily="18" charset="0"/>
              </a:rPr>
              <a:t>ới</a:t>
            </a:r>
            <a:r>
              <a:rPr lang="en-US" sz="2400">
                <a:cs typeface="Times New Roman" pitchFamily="18" charset="0"/>
              </a:rPr>
              <a:t> v</a:t>
            </a:r>
            <a:r>
              <a:rPr lang="vi-VN" sz="2400">
                <a:cs typeface="Times New Roman" pitchFamily="18" charset="0"/>
              </a:rPr>
              <a:t>ới</a:t>
            </a:r>
            <a:r>
              <a:rPr lang="en-US" sz="2400">
                <a:cs typeface="Times New Roman" pitchFamily="18" charset="0"/>
              </a:rPr>
              <a:t> nhà Thanh</a:t>
            </a:r>
          </a:p>
          <a:p>
            <a:pPr marL="514350" indent="-514350" eaLnBrk="1" hangingPunct="1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và m</a:t>
            </a:r>
            <a:r>
              <a:rPr lang="vi-VN" sz="2400">
                <a:cs typeface="Times New Roman" pitchFamily="18" charset="0"/>
              </a:rPr>
              <a:t>ở</a:t>
            </a:r>
            <a:r>
              <a:rPr lang="en-US" sz="2400">
                <a:cs typeface="Times New Roman" pitchFamily="18" charset="0"/>
              </a:rPr>
              <a:t> c</a:t>
            </a:r>
            <a:r>
              <a:rPr lang="vi-VN" sz="2400">
                <a:cs typeface="Times New Roman" pitchFamily="18" charset="0"/>
              </a:rPr>
              <a:t>ửa</a:t>
            </a:r>
            <a:r>
              <a:rPr lang="en-US" sz="2400">
                <a:cs typeface="Times New Roman" pitchFamily="18" charset="0"/>
              </a:rPr>
              <a:t> biển của n</a:t>
            </a:r>
            <a:r>
              <a:rPr lang="vi-VN" sz="2400">
                <a:cs typeface="Times New Roman" pitchFamily="18" charset="0"/>
              </a:rPr>
              <a:t>ước</a:t>
            </a:r>
            <a:r>
              <a:rPr lang="en-US" sz="2400">
                <a:cs typeface="Times New Roman" pitchFamily="18" charset="0"/>
              </a:rPr>
              <a:t> ta có l</a:t>
            </a:r>
            <a:r>
              <a:rPr lang="vi-VN" sz="2400">
                <a:cs typeface="Times New Roman" pitchFamily="18" charset="0"/>
              </a:rPr>
              <a:t>ợi</a:t>
            </a:r>
            <a:r>
              <a:rPr lang="en-US" sz="2400">
                <a:cs typeface="Times New Roman" pitchFamily="18" charset="0"/>
              </a:rPr>
              <a:t> gì?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76200" y="22860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 eaLnBrk="1" hangingPunct="1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Việc vua Quang Trung cho m</a:t>
            </a:r>
            <a:r>
              <a:rPr lang="vi-VN" sz="2400">
                <a:solidFill>
                  <a:srgbClr val="FF0000"/>
                </a:solidFill>
                <a:cs typeface="Times New Roman" pitchFamily="18" charset="0"/>
              </a:rPr>
              <a:t>ở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c</a:t>
            </a:r>
            <a:r>
              <a:rPr lang="vi-VN" sz="2400">
                <a:solidFill>
                  <a:srgbClr val="FF0000"/>
                </a:solidFill>
                <a:cs typeface="Times New Roman" pitchFamily="18" charset="0"/>
              </a:rPr>
              <a:t>ửa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biên gi</a:t>
            </a:r>
            <a:r>
              <a:rPr lang="vi-VN" sz="2400">
                <a:solidFill>
                  <a:srgbClr val="FF0000"/>
                </a:solidFill>
                <a:cs typeface="Times New Roman" pitchFamily="18" charset="0"/>
              </a:rPr>
              <a:t>ới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v</a:t>
            </a:r>
            <a:r>
              <a:rPr lang="vi-VN" sz="2400">
                <a:solidFill>
                  <a:srgbClr val="FF0000"/>
                </a:solidFill>
                <a:cs typeface="Times New Roman" pitchFamily="18" charset="0"/>
              </a:rPr>
              <a:t>ới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nhà Thanh</a:t>
            </a:r>
          </a:p>
          <a:p>
            <a:pPr marL="514350" indent="-514350" eaLnBrk="1" hangingPunct="1"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và m</a:t>
            </a:r>
            <a:r>
              <a:rPr lang="vi-VN" sz="2400">
                <a:solidFill>
                  <a:srgbClr val="FF0000"/>
                </a:solidFill>
                <a:cs typeface="Times New Roman" pitchFamily="18" charset="0"/>
              </a:rPr>
              <a:t>ở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c</a:t>
            </a:r>
            <a:r>
              <a:rPr lang="vi-VN" sz="2400">
                <a:solidFill>
                  <a:srgbClr val="FF0000"/>
                </a:solidFill>
                <a:cs typeface="Times New Roman" pitchFamily="18" charset="0"/>
              </a:rPr>
              <a:t>ửa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biển của n</a:t>
            </a:r>
            <a:r>
              <a:rPr lang="vi-VN" sz="2400">
                <a:solidFill>
                  <a:srgbClr val="FF0000"/>
                </a:solidFill>
                <a:cs typeface="Times New Roman" pitchFamily="18" charset="0"/>
              </a:rPr>
              <a:t>ước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ta có l</a:t>
            </a:r>
            <a:r>
              <a:rPr lang="vi-VN" sz="2400">
                <a:solidFill>
                  <a:srgbClr val="FF0000"/>
                </a:solidFill>
                <a:cs typeface="Times New Roman" pitchFamily="18" charset="0"/>
              </a:rPr>
              <a:t>ợi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:</a:t>
            </a:r>
          </a:p>
          <a:p>
            <a:pPr marL="514350" indent="-514350" eaLnBrk="1" hangingPunct="1"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Nhân dân hai n</a:t>
            </a:r>
            <a:r>
              <a:rPr lang="vi-VN" sz="2400">
                <a:solidFill>
                  <a:srgbClr val="FF0000"/>
                </a:solidFill>
                <a:cs typeface="Times New Roman" pitchFamily="18" charset="0"/>
              </a:rPr>
              <a:t>ước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t</a:t>
            </a:r>
            <a:r>
              <a:rPr lang="vi-VN" sz="2400">
                <a:solidFill>
                  <a:srgbClr val="FF0000"/>
                </a:solidFill>
                <a:cs typeface="Times New Roman" pitchFamily="18" charset="0"/>
              </a:rPr>
              <a:t>ự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do buôn bán trao </a:t>
            </a:r>
            <a:r>
              <a:rPr lang="vi-VN" sz="2400">
                <a:solidFill>
                  <a:srgbClr val="FF0000"/>
                </a:solidFill>
                <a:cs typeface="Times New Roman" pitchFamily="18" charset="0"/>
              </a:rPr>
              <a:t>đổi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hàng hoá.M</a:t>
            </a:r>
            <a:r>
              <a:rPr lang="vi-VN" sz="2400">
                <a:solidFill>
                  <a:srgbClr val="FF0000"/>
                </a:solidFill>
                <a:cs typeface="Times New Roman" pitchFamily="18" charset="0"/>
              </a:rPr>
              <a:t>ở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c</a:t>
            </a:r>
            <a:r>
              <a:rPr lang="vi-VN" sz="2400">
                <a:solidFill>
                  <a:srgbClr val="FF0000"/>
                </a:solidFill>
                <a:cs typeface="Times New Roman" pitchFamily="18" charset="0"/>
              </a:rPr>
              <a:t>ửa</a:t>
            </a: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  <a:p>
            <a:pPr marL="514350" indent="-514350" eaLnBrk="1" hangingPunct="1"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biển </a:t>
            </a:r>
            <a:r>
              <a:rPr lang="vi-VN" sz="2400">
                <a:solidFill>
                  <a:srgbClr val="FF0000"/>
                </a:solidFill>
                <a:cs typeface="Times New Roman" pitchFamily="18" charset="0"/>
              </a:rPr>
              <a:t>để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thuyền buôn n</a:t>
            </a:r>
            <a:r>
              <a:rPr lang="vi-VN" sz="2400">
                <a:solidFill>
                  <a:srgbClr val="FF0000"/>
                </a:solidFill>
                <a:cs typeface="Times New Roman" pitchFamily="18" charset="0"/>
              </a:rPr>
              <a:t>ước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ngoài  vào n</a:t>
            </a:r>
            <a:r>
              <a:rPr lang="vi-VN" sz="2400">
                <a:solidFill>
                  <a:srgbClr val="FF0000"/>
                </a:solidFill>
                <a:cs typeface="Times New Roman" pitchFamily="18" charset="0"/>
              </a:rPr>
              <a:t>ước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ta buôn bán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43400"/>
            <a:ext cx="434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8225" y="4419600"/>
            <a:ext cx="3990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990600"/>
            <a:ext cx="7162800" cy="228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200" dirty="0" smtClean="0">
                <a:latin typeface="Arial"/>
                <a:cs typeface="Times New Roman" pitchFamily="18" charset="0"/>
              </a:rPr>
              <a:t>1.Về v</a:t>
            </a:r>
            <a:r>
              <a:rPr lang="vi-VN" sz="3200" dirty="0" smtClean="0">
                <a:latin typeface="Arial"/>
                <a:cs typeface="Times New Roman" pitchFamily="18" charset="0"/>
              </a:rPr>
              <a:t>ă</a:t>
            </a:r>
            <a:r>
              <a:rPr lang="en-US" sz="3200" dirty="0" smtClean="0">
                <a:latin typeface="Arial"/>
                <a:cs typeface="Times New Roman" pitchFamily="18" charset="0"/>
              </a:rPr>
              <a:t>n </a:t>
            </a:r>
            <a:r>
              <a:rPr lang="en-US" sz="3200" dirty="0" err="1" smtClean="0">
                <a:latin typeface="Arial"/>
                <a:cs typeface="Times New Roman" pitchFamily="18" charset="0"/>
              </a:rPr>
              <a:t>hoá</a:t>
            </a:r>
            <a:r>
              <a:rPr lang="en-US" sz="3200" dirty="0" smtClean="0">
                <a:latin typeface="Arial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Arial"/>
                <a:cs typeface="Times New Roman" pitchFamily="18" charset="0"/>
              </a:rPr>
              <a:t>giáo</a:t>
            </a:r>
            <a:r>
              <a:rPr lang="en-US" sz="3200" dirty="0" smtClean="0">
                <a:latin typeface="Arial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Arial"/>
                <a:cs typeface="Times New Roman" pitchFamily="18" charset="0"/>
              </a:rPr>
              <a:t>dục</a:t>
            </a:r>
            <a:r>
              <a:rPr lang="en-US" sz="3200" dirty="0" smtClean="0">
                <a:latin typeface="Arial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Arial"/>
                <a:cs typeface="Times New Roman" pitchFamily="18" charset="0"/>
              </a:rPr>
              <a:t>Quang</a:t>
            </a:r>
            <a:r>
              <a:rPr lang="en-US" sz="3200" dirty="0" smtClean="0">
                <a:latin typeface="Arial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Arial"/>
                <a:cs typeface="Times New Roman" pitchFamily="18" charset="0"/>
              </a:rPr>
              <a:t>Trung</a:t>
            </a:r>
            <a:r>
              <a:rPr lang="en-US" sz="3200" dirty="0" smtClean="0">
                <a:latin typeface="Arial"/>
                <a:cs typeface="Times New Roman" pitchFamily="18" charset="0"/>
              </a:rPr>
              <a:t> </a:t>
            </a:r>
            <a:r>
              <a:rPr lang="vi-VN" sz="3200" dirty="0" smtClean="0">
                <a:latin typeface="Arial"/>
                <a:cs typeface="Times New Roman" pitchFamily="18" charset="0"/>
              </a:rPr>
              <a:t>đã</a:t>
            </a:r>
            <a:r>
              <a:rPr lang="en-US" sz="3200" dirty="0" smtClean="0">
                <a:latin typeface="Arial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Arial"/>
                <a:cs typeface="Times New Roman" pitchFamily="18" charset="0"/>
              </a:rPr>
              <a:t>có</a:t>
            </a:r>
            <a:r>
              <a:rPr lang="en-US" sz="3200" dirty="0" smtClean="0">
                <a:latin typeface="Arial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Arial"/>
                <a:cs typeface="Times New Roman" pitchFamily="18" charset="0"/>
              </a:rPr>
              <a:t>nh</a:t>
            </a:r>
            <a:r>
              <a:rPr lang="vi-VN" sz="3200" dirty="0" smtClean="0">
                <a:latin typeface="Arial"/>
                <a:cs typeface="Times New Roman" pitchFamily="18" charset="0"/>
              </a:rPr>
              <a:t>ững</a:t>
            </a:r>
            <a:r>
              <a:rPr lang="en-US" sz="3200" dirty="0" smtClean="0">
                <a:latin typeface="Arial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Arial"/>
                <a:cs typeface="Times New Roman" pitchFamily="18" charset="0"/>
              </a:rPr>
              <a:t>chính</a:t>
            </a:r>
            <a:r>
              <a:rPr lang="en-US" sz="3200" dirty="0" smtClean="0">
                <a:latin typeface="Arial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Arial"/>
                <a:cs typeface="Times New Roman" pitchFamily="18" charset="0"/>
              </a:rPr>
              <a:t>sách</a:t>
            </a:r>
            <a:r>
              <a:rPr lang="en-US" sz="3200" dirty="0" smtClean="0">
                <a:latin typeface="Arial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Arial"/>
                <a:cs typeface="Times New Roman" pitchFamily="18" charset="0"/>
              </a:rPr>
              <a:t>gì</a:t>
            </a:r>
            <a:r>
              <a:rPr lang="en-US" sz="3200" dirty="0" smtClean="0">
                <a:latin typeface="Arial"/>
                <a:cs typeface="Times New Roman" pitchFamily="18" charset="0"/>
              </a:rPr>
              <a:t>?</a:t>
            </a:r>
            <a:br>
              <a:rPr lang="en-US" sz="3200" dirty="0" smtClean="0">
                <a:latin typeface="Arial"/>
                <a:cs typeface="Times New Roman" pitchFamily="18" charset="0"/>
              </a:rPr>
            </a:br>
            <a:r>
              <a:rPr lang="en-US" sz="3200" dirty="0" smtClean="0">
                <a:latin typeface="Arial"/>
                <a:cs typeface="Times New Roman" pitchFamily="18" charset="0"/>
              </a:rPr>
              <a:t> 2.T </a:t>
            </a:r>
            <a:r>
              <a:rPr lang="en-US" sz="3200" dirty="0" err="1" smtClean="0">
                <a:latin typeface="Arial"/>
                <a:cs typeface="Times New Roman" pitchFamily="18" charset="0"/>
              </a:rPr>
              <a:t>ại</a:t>
            </a:r>
            <a:r>
              <a:rPr lang="en-US" sz="3200" dirty="0" smtClean="0">
                <a:latin typeface="Arial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Arial"/>
                <a:cs typeface="Times New Roman" pitchFamily="18" charset="0"/>
              </a:rPr>
              <a:t>sao</a:t>
            </a:r>
            <a:r>
              <a:rPr lang="en-US" sz="3200" dirty="0" smtClean="0">
                <a:latin typeface="Arial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Arial"/>
                <a:cs typeface="Times New Roman" pitchFamily="18" charset="0"/>
              </a:rPr>
              <a:t>vua</a:t>
            </a:r>
            <a:r>
              <a:rPr lang="en-US" sz="3200" dirty="0" smtClean="0">
                <a:latin typeface="Arial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Arial"/>
                <a:cs typeface="Times New Roman" pitchFamily="18" charset="0"/>
              </a:rPr>
              <a:t>Quang</a:t>
            </a:r>
            <a:r>
              <a:rPr lang="en-US" sz="3200" dirty="0" smtClean="0">
                <a:latin typeface="Arial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Arial"/>
                <a:cs typeface="Times New Roman" pitchFamily="18" charset="0"/>
              </a:rPr>
              <a:t>Trung</a:t>
            </a:r>
            <a:r>
              <a:rPr lang="en-US" sz="3200" dirty="0" smtClean="0">
                <a:latin typeface="Arial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Arial"/>
                <a:cs typeface="Times New Roman" pitchFamily="18" charset="0"/>
              </a:rPr>
              <a:t>lại</a:t>
            </a:r>
            <a:r>
              <a:rPr lang="en-US" sz="3200" dirty="0" smtClean="0">
                <a:latin typeface="Arial"/>
                <a:cs typeface="Times New Roman" pitchFamily="18" charset="0"/>
              </a:rPr>
              <a:t> </a:t>
            </a:r>
            <a:r>
              <a:rPr lang="vi-VN" sz="3200" dirty="0" smtClean="0">
                <a:latin typeface="Arial"/>
                <a:cs typeface="Times New Roman" pitchFamily="18" charset="0"/>
              </a:rPr>
              <a:t>đề</a:t>
            </a:r>
            <a:r>
              <a:rPr lang="en-US" sz="3200" dirty="0" smtClean="0">
                <a:latin typeface="Arial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Arial"/>
                <a:cs typeface="Times New Roman" pitchFamily="18" charset="0"/>
              </a:rPr>
              <a:t>cao</a:t>
            </a:r>
            <a:r>
              <a:rPr lang="en-US" sz="3200" dirty="0" smtClean="0">
                <a:latin typeface="Arial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Arial"/>
                <a:cs typeface="Times New Roman" pitchFamily="18" charset="0"/>
              </a:rPr>
              <a:t>ch</a:t>
            </a:r>
            <a:r>
              <a:rPr lang="vi-VN" sz="3200" dirty="0" smtClean="0">
                <a:latin typeface="Arial"/>
                <a:cs typeface="Times New Roman" pitchFamily="18" charset="0"/>
              </a:rPr>
              <a:t>ữ</a:t>
            </a:r>
            <a:r>
              <a:rPr lang="en-US" sz="3200" dirty="0" smtClean="0">
                <a:latin typeface="Arial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Arial"/>
                <a:cs typeface="Times New Roman" pitchFamily="18" charset="0"/>
              </a:rPr>
              <a:t>Nôm</a:t>
            </a:r>
            <a:endParaRPr lang="en-US" sz="3200" dirty="0" smtClean="0">
              <a:latin typeface="Arial"/>
              <a:cs typeface="Times New Roman" pitchFamily="18" charset="0"/>
            </a:endParaRPr>
          </a:p>
        </p:txBody>
      </p:sp>
      <p:sp>
        <p:nvSpPr>
          <p:cNvPr id="13315" name="Subtitle 2"/>
          <p:cNvSpPr txBox="1">
            <a:spLocks/>
          </p:cNvSpPr>
          <p:nvPr/>
        </p:nvSpPr>
        <p:spPr bwMode="auto">
          <a:xfrm>
            <a:off x="0" y="15240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000" b="1">
                <a:solidFill>
                  <a:srgbClr val="0070C0"/>
                </a:solidFill>
                <a:cs typeface="Times New Roman" pitchFamily="18" charset="0"/>
              </a:rPr>
              <a:t>2.Nh</a:t>
            </a:r>
            <a:r>
              <a:rPr lang="vi-VN" sz="3000" b="1">
                <a:solidFill>
                  <a:srgbClr val="0070C0"/>
                </a:solidFill>
                <a:cs typeface="Times New Roman" pitchFamily="18" charset="0"/>
              </a:rPr>
              <a:t>ững</a:t>
            </a:r>
            <a:r>
              <a:rPr lang="en-US" sz="3000" b="1">
                <a:solidFill>
                  <a:srgbClr val="0070C0"/>
                </a:solidFill>
                <a:cs typeface="Times New Roman" pitchFamily="18" charset="0"/>
              </a:rPr>
              <a:t> chính sách của vua Quang Trung về v</a:t>
            </a:r>
            <a:r>
              <a:rPr lang="vi-VN" sz="3000" b="1">
                <a:solidFill>
                  <a:srgbClr val="0070C0"/>
                </a:solidFill>
                <a:cs typeface="Times New Roman" pitchFamily="18" charset="0"/>
              </a:rPr>
              <a:t>ă</a:t>
            </a:r>
            <a:r>
              <a:rPr lang="en-US" sz="3000" b="1">
                <a:solidFill>
                  <a:srgbClr val="0070C0"/>
                </a:solidFill>
                <a:cs typeface="Times New Roman" pitchFamily="18" charset="0"/>
              </a:rPr>
              <a:t>n hoá</a:t>
            </a:r>
          </a:p>
        </p:txBody>
      </p:sp>
      <p:sp>
        <p:nvSpPr>
          <p:cNvPr id="6" name="Explosion 1 5"/>
          <p:cNvSpPr/>
          <p:nvPr/>
        </p:nvSpPr>
        <p:spPr>
          <a:xfrm>
            <a:off x="0" y="1143000"/>
            <a:ext cx="2438400" cy="3124200"/>
          </a:xfrm>
          <a:prstGeom prst="irregularSeal1">
            <a:avLst/>
          </a:prstGeom>
          <a:ln>
            <a:solidFill>
              <a:srgbClr val="C00000"/>
            </a:solidFill>
          </a:ln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accent6"/>
                </a:solidFill>
                <a:latin typeface="Arial"/>
              </a:rPr>
              <a:t>Thảo</a:t>
            </a:r>
            <a:r>
              <a:rPr lang="en-US" sz="2800" dirty="0">
                <a:solidFill>
                  <a:schemeClr val="accent6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Arial"/>
              </a:rPr>
              <a:t>luận</a:t>
            </a:r>
            <a:r>
              <a:rPr lang="en-US" sz="2800" dirty="0">
                <a:solidFill>
                  <a:schemeClr val="accent6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Arial"/>
              </a:rPr>
              <a:t>nhóm</a:t>
            </a:r>
            <a:r>
              <a:rPr lang="en-US" sz="2800" dirty="0">
                <a:solidFill>
                  <a:schemeClr val="accent6"/>
                </a:solidFill>
                <a:latin typeface="Arial"/>
              </a:rPr>
              <a:t> 2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3962400"/>
            <a:ext cx="8686800" cy="2667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 1.Về v</a:t>
            </a:r>
            <a:r>
              <a:rPr lang="vi-VN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ă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n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hoá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dục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Quang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nh</a:t>
            </a:r>
            <a:r>
              <a:rPr lang="vi-VN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ững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Cho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ch</a:t>
            </a:r>
            <a:r>
              <a:rPr lang="vi-VN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ữ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ch</a:t>
            </a:r>
            <a:r>
              <a:rPr lang="vi-VN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ữ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Nôm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coi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ch</a:t>
            </a:r>
            <a:r>
              <a:rPr lang="vi-VN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ữ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Nôm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ch</a:t>
            </a:r>
            <a:r>
              <a:rPr lang="vi-VN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ữ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th</a:t>
            </a:r>
            <a:r>
              <a:rPr lang="vi-VN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ức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b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2.Tại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vua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Quang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ch</a:t>
            </a:r>
            <a:r>
              <a:rPr lang="vi-VN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ữ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Nôm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: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Mong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vua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Quang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nh</a:t>
            </a:r>
            <a:r>
              <a:rPr lang="vi-VN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ằm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tồn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ch</a:t>
            </a:r>
            <a:r>
              <a:rPr lang="vi-VN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ữ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tộc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8" name="Down Arrow 7"/>
          <p:cNvSpPr/>
          <p:nvPr/>
        </p:nvSpPr>
        <p:spPr>
          <a:xfrm>
            <a:off x="4038600" y="2895600"/>
            <a:ext cx="304800" cy="12192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Slipstream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268</TotalTime>
  <Words>1149</Words>
  <Application>Microsoft Office PowerPoint</Application>
  <PresentationFormat>On-screen Show (4:3)</PresentationFormat>
  <Paragraphs>105</Paragraphs>
  <Slides>23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Trebuchet MS</vt:lpstr>
      <vt:lpstr>Georgia</vt:lpstr>
      <vt:lpstr>Calibri</vt:lpstr>
      <vt:lpstr>Times New Roman</vt:lpstr>
      <vt:lpstr>Wingdings</vt:lpstr>
      <vt:lpstr>Slipstream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1.Về văn hoá giáo dục Quang Trung đã có những chính sách gì?  2.T ại sao vua Quang Trung lại đề cao chữ Nôm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ThQuynhHoa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TH.QuynhHoa</dc:creator>
  <cp:lastModifiedBy>CSTeam</cp:lastModifiedBy>
  <cp:revision>240</cp:revision>
  <dcterms:created xsi:type="dcterms:W3CDTF">2012-03-23T12:35:47Z</dcterms:created>
  <dcterms:modified xsi:type="dcterms:W3CDTF">2016-06-30T01:16:54Z</dcterms:modified>
</cp:coreProperties>
</file>